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61" r:id="rId5"/>
    <p:sldId id="262" r:id="rId6"/>
    <p:sldId id="259" r:id="rId7"/>
    <p:sldId id="291" r:id="rId8"/>
    <p:sldId id="292" r:id="rId9"/>
    <p:sldId id="277" r:id="rId10"/>
    <p:sldId id="264" r:id="rId11"/>
    <p:sldId id="263" r:id="rId12"/>
    <p:sldId id="266" r:id="rId13"/>
    <p:sldId id="269" r:id="rId14"/>
    <p:sldId id="265" r:id="rId15"/>
    <p:sldId id="293"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C06FF1-0B63-43BA-BF34-0D2554D6B560}" v="9" dt="2026-01-27T14:11:02.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903" autoAdjust="0"/>
  </p:normalViewPr>
  <p:slideViewPr>
    <p:cSldViewPr snapToGrid="0">
      <p:cViewPr varScale="1">
        <p:scale>
          <a:sx n="48" d="100"/>
          <a:sy n="48" d="100"/>
        </p:scale>
        <p:origin x="67" y="437"/>
      </p:cViewPr>
      <p:guideLst/>
    </p:cSldViewPr>
  </p:slideViewPr>
  <p:notesTextViewPr>
    <p:cViewPr>
      <p:scale>
        <a:sx n="1" d="1"/>
        <a:sy n="1" d="1"/>
      </p:scale>
      <p:origin x="0" y="-8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nett MacDonald" userId="b179ceb1-e5f4-46f5-a894-355e5609e34e" providerId="ADAL" clId="{12EC4F8E-DE07-41CE-ABA2-404A12118B8E}"/>
    <pc:docChg chg="undo redo custSel modSld">
      <pc:chgData name="Bennett MacDonald" userId="b179ceb1-e5f4-46f5-a894-355e5609e34e" providerId="ADAL" clId="{12EC4F8E-DE07-41CE-ABA2-404A12118B8E}" dt="2026-01-27T14:13:53.157" v="178" actId="20577"/>
      <pc:docMkLst>
        <pc:docMk/>
      </pc:docMkLst>
      <pc:sldChg chg="modSp mod">
        <pc:chgData name="Bennett MacDonald" userId="b179ceb1-e5f4-46f5-a894-355e5609e34e" providerId="ADAL" clId="{12EC4F8E-DE07-41CE-ABA2-404A12118B8E}" dt="2026-01-27T14:03:55.889" v="46" actId="20577"/>
        <pc:sldMkLst>
          <pc:docMk/>
          <pc:sldMk cId="3002861108" sldId="256"/>
        </pc:sldMkLst>
        <pc:spChg chg="mod">
          <ac:chgData name="Bennett MacDonald" userId="b179ceb1-e5f4-46f5-a894-355e5609e34e" providerId="ADAL" clId="{12EC4F8E-DE07-41CE-ABA2-404A12118B8E}" dt="2026-01-27T14:03:55.889" v="46" actId="20577"/>
          <ac:spMkLst>
            <pc:docMk/>
            <pc:sldMk cId="3002861108" sldId="256"/>
            <ac:spMk id="3" creationId="{E0E5E85E-E02B-5F38-5447-6E29F694A6F6}"/>
          </ac:spMkLst>
        </pc:spChg>
      </pc:sldChg>
      <pc:sldChg chg="mod modNotesTx">
        <pc:chgData name="Bennett MacDonald" userId="b179ceb1-e5f4-46f5-a894-355e5609e34e" providerId="ADAL" clId="{12EC4F8E-DE07-41CE-ABA2-404A12118B8E}" dt="2026-01-27T14:13:53.157" v="178" actId="20577"/>
        <pc:sldMkLst>
          <pc:docMk/>
          <pc:sldMk cId="1499268223" sldId="277"/>
        </pc:sldMkLst>
      </pc:sldChg>
      <pc:sldChg chg="modSp mod">
        <pc:chgData name="Bennett MacDonald" userId="b179ceb1-e5f4-46f5-a894-355e5609e34e" providerId="ADAL" clId="{12EC4F8E-DE07-41CE-ABA2-404A12118B8E}" dt="2026-01-27T14:06:10.266" v="58"/>
        <pc:sldMkLst>
          <pc:docMk/>
          <pc:sldMk cId="2716813282" sldId="291"/>
        </pc:sldMkLst>
        <pc:graphicFrameChg chg="mod">
          <ac:chgData name="Bennett MacDonald" userId="b179ceb1-e5f4-46f5-a894-355e5609e34e" providerId="ADAL" clId="{12EC4F8E-DE07-41CE-ABA2-404A12118B8E}" dt="2026-01-27T14:06:10.266" v="58"/>
          <ac:graphicFrameMkLst>
            <pc:docMk/>
            <pc:sldMk cId="2716813282" sldId="291"/>
            <ac:graphicFrameMk id="9" creationId="{B4D6CAD7-8F75-CA72-F1C6-0EF8CF934DF6}"/>
          </ac:graphicFrameMkLst>
        </pc:graphicFrameChg>
      </pc:sldChg>
      <pc:sldChg chg="mod">
        <pc:chgData name="Bennett MacDonald" userId="b179ceb1-e5f4-46f5-a894-355e5609e34e" providerId="ADAL" clId="{12EC4F8E-DE07-41CE-ABA2-404A12118B8E}" dt="2026-01-27T14:09:25.600" v="65" actId="27918"/>
        <pc:sldMkLst>
          <pc:docMk/>
          <pc:sldMk cId="2486823623" sldId="29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K-W-C CMA</c:v>
                </c:pt>
              </c:strCache>
            </c:strRef>
          </c:tx>
          <c:spPr>
            <a:ln w="28575" cap="rnd">
              <a:solidFill>
                <a:schemeClr val="accent1"/>
              </a:solidFill>
              <a:round/>
            </a:ln>
            <a:effectLst/>
          </c:spPr>
          <c:marker>
            <c:symbol val="none"/>
          </c:marker>
          <c:dLbls>
            <c:dLbl>
              <c:idx val="0"/>
              <c:layout>
                <c:manualLayout>
                  <c:x val="-2.802957826565625E-2"/>
                  <c:y val="-3.2883439818809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C2-404E-B974-9BFCC9BF695C}"/>
                </c:ext>
              </c:extLst>
            </c:dLbl>
            <c:dLbl>
              <c:idx val="1"/>
              <c:layout>
                <c:manualLayout>
                  <c:x val="-3.5416466968625722E-2"/>
                  <c:y val="-3.2883439818809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C2-404E-B974-9BFCC9BF695C}"/>
                </c:ext>
              </c:extLst>
            </c:dLbl>
            <c:dLbl>
              <c:idx val="2"/>
              <c:layout>
                <c:manualLayout>
                  <c:x val="-2.6552200525062485E-2"/>
                  <c:y val="-4.59713760651016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C2-404E-B974-9BFCC9BF695C}"/>
                </c:ext>
              </c:extLst>
            </c:dLbl>
            <c:dLbl>
              <c:idx val="3"/>
              <c:layout>
                <c:manualLayout>
                  <c:x val="-2.3597445043874628E-2"/>
                  <c:y val="-4.269939200352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C2-404E-B974-9BFCC9BF695C}"/>
                </c:ext>
              </c:extLst>
            </c:dLbl>
            <c:dLbl>
              <c:idx val="4"/>
              <c:layout>
                <c:manualLayout>
                  <c:x val="-2.6552216474783064E-2"/>
                  <c:y val="5.2177981802201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53-4CC0-937C-4AA6544C8299}"/>
                </c:ext>
              </c:extLst>
            </c:dLbl>
            <c:dLbl>
              <c:idx val="5"/>
              <c:layout>
                <c:manualLayout>
                  <c:x val="-2.3199320644208783E-2"/>
                  <c:y val="5.87183556643123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53-4CC0-937C-4AA6544C8299}"/>
                </c:ext>
              </c:extLst>
            </c:dLbl>
            <c:dLbl>
              <c:idx val="6"/>
              <c:layout>
                <c:manualLayout>
                  <c:x val="-1.8670469570821906E-2"/>
                  <c:y val="3.8198725690426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A53-4CC0-937C-4AA6544C8299}"/>
                </c:ext>
              </c:extLst>
            </c:dLbl>
            <c:dLbl>
              <c:idx val="7"/>
              <c:layout>
                <c:manualLayout>
                  <c:x val="-3.0790876315635898E-2"/>
                  <c:y val="5.009642683258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A53-4CC0-937C-4AA6544C8299}"/>
                </c:ext>
              </c:extLst>
            </c:dLbl>
            <c:dLbl>
              <c:idx val="8"/>
              <c:layout>
                <c:manualLayout>
                  <c:x val="-2.2458595989779957E-2"/>
                  <c:y val="5.42593260027863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A53-4CC0-937C-4AA6544C8299}"/>
                </c:ext>
              </c:extLst>
            </c:dLbl>
            <c:dLbl>
              <c:idx val="10"/>
              <c:layout>
                <c:manualLayout>
                  <c:x val="-2.425397842728054E-2"/>
                  <c:y val="-4.2962105835562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48-4558-9D01-A1977D14B3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45658</c:v>
                </c:pt>
                <c:pt idx="1">
                  <c:v>45689</c:v>
                </c:pt>
                <c:pt idx="2">
                  <c:v>45717</c:v>
                </c:pt>
                <c:pt idx="3">
                  <c:v>45748</c:v>
                </c:pt>
                <c:pt idx="4">
                  <c:v>45802</c:v>
                </c:pt>
                <c:pt idx="5">
                  <c:v>45833</c:v>
                </c:pt>
                <c:pt idx="6">
                  <c:v>45863</c:v>
                </c:pt>
                <c:pt idx="7">
                  <c:v>45894</c:v>
                </c:pt>
                <c:pt idx="8">
                  <c:v>45925</c:v>
                </c:pt>
                <c:pt idx="9" formatCode="d\-mmm">
                  <c:v>45955</c:v>
                </c:pt>
                <c:pt idx="10" formatCode="d\-mmm">
                  <c:v>45986</c:v>
                </c:pt>
                <c:pt idx="11" formatCode="d\-mmm">
                  <c:v>46016</c:v>
                </c:pt>
              </c:numCache>
            </c:numRef>
          </c:cat>
          <c:val>
            <c:numRef>
              <c:f>Sheet1!$B$2:$B$13</c:f>
              <c:numCache>
                <c:formatCode>General</c:formatCode>
                <c:ptCount val="12"/>
                <c:pt idx="0">
                  <c:v>7.9</c:v>
                </c:pt>
                <c:pt idx="1">
                  <c:v>8.3000000000000007</c:v>
                </c:pt>
                <c:pt idx="2">
                  <c:v>8.5</c:v>
                </c:pt>
                <c:pt idx="3">
                  <c:v>7.7</c:v>
                </c:pt>
                <c:pt idx="4">
                  <c:v>7.3</c:v>
                </c:pt>
                <c:pt idx="5">
                  <c:v>6.9</c:v>
                </c:pt>
                <c:pt idx="6">
                  <c:v>7.2</c:v>
                </c:pt>
                <c:pt idx="7">
                  <c:v>7.1</c:v>
                </c:pt>
                <c:pt idx="8">
                  <c:v>7.4</c:v>
                </c:pt>
                <c:pt idx="9">
                  <c:v>7.6</c:v>
                </c:pt>
                <c:pt idx="10">
                  <c:v>7.8</c:v>
                </c:pt>
                <c:pt idx="11">
                  <c:v>8.1</c:v>
                </c:pt>
              </c:numCache>
            </c:numRef>
          </c:val>
          <c:smooth val="0"/>
          <c:extLst>
            <c:ext xmlns:c16="http://schemas.microsoft.com/office/drawing/2014/chart" uri="{C3380CC4-5D6E-409C-BE32-E72D297353CC}">
              <c16:uniqueId val="{00000000-CA53-4CC0-937C-4AA6544C8299}"/>
            </c:ext>
          </c:extLst>
        </c:ser>
        <c:ser>
          <c:idx val="1"/>
          <c:order val="1"/>
          <c:tx>
            <c:strRef>
              <c:f>Sheet1!$C$1</c:f>
              <c:strCache>
                <c:ptCount val="1"/>
                <c:pt idx="0">
                  <c:v>ONTARIO</c:v>
                </c:pt>
              </c:strCache>
            </c:strRef>
          </c:tx>
          <c:spPr>
            <a:ln w="28575" cap="rnd">
              <a:solidFill>
                <a:schemeClr val="accent2"/>
              </a:solidFill>
              <a:round/>
            </a:ln>
            <a:effectLst/>
          </c:spPr>
          <c:marker>
            <c:symbol val="none"/>
          </c:marker>
          <c:dLbls>
            <c:dLbl>
              <c:idx val="0"/>
              <c:layout>
                <c:manualLayout>
                  <c:x val="-2.35972705504407E-2"/>
                  <c:y val="6.069569079699090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3898374093448438E-2"/>
                      <c:h val="5.856851470215798E-2"/>
                    </c:manualLayout>
                  </c15:layout>
                </c:ext>
                <c:ext xmlns:c16="http://schemas.microsoft.com/office/drawing/2014/chart" uri="{C3380CC4-5D6E-409C-BE32-E72D297353CC}">
                  <c16:uniqueId val="{00000004-D7C2-404E-B974-9BFCC9BF695C}"/>
                </c:ext>
              </c:extLst>
            </c:dLbl>
            <c:dLbl>
              <c:idx val="1"/>
              <c:layout>
                <c:manualLayout>
                  <c:x val="-2.064268956268699E-2"/>
                  <c:y val="4.9243360126674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C2-404E-B974-9BFCC9BF695C}"/>
                </c:ext>
              </c:extLst>
            </c:dLbl>
            <c:dLbl>
              <c:idx val="2"/>
              <c:layout>
                <c:manualLayout>
                  <c:x val="-1.9165311822093009E-2"/>
                  <c:y val="3.61554238803824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C2-404E-B974-9BFCC9BF695C}"/>
                </c:ext>
              </c:extLst>
            </c:dLbl>
            <c:dLbl>
              <c:idx val="3"/>
              <c:layout>
                <c:manualLayout>
                  <c:x val="-2.3597445043874628E-2"/>
                  <c:y val="3.61554238803824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C2-404E-B974-9BFCC9BF695C}"/>
                </c:ext>
              </c:extLst>
            </c:dLbl>
            <c:dLbl>
              <c:idx val="4"/>
              <c:layout>
                <c:manualLayout>
                  <c:x val="-1.8681721654285863E-2"/>
                  <c:y val="-4.7715369067115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53-4CC0-937C-4AA6544C8299}"/>
                </c:ext>
              </c:extLst>
            </c:dLbl>
            <c:dLbl>
              <c:idx val="5"/>
              <c:layout>
                <c:manualLayout>
                  <c:x val="-2.6455448556993538E-2"/>
                  <c:y val="-4.83105808162241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53-4CC0-937C-4AA6544C8299}"/>
                </c:ext>
              </c:extLst>
            </c:dLbl>
            <c:dLbl>
              <c:idx val="6"/>
              <c:layout>
                <c:manualLayout>
                  <c:x val="-2.6794023748422317E-2"/>
                  <c:y val="-5.2177981802201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A53-4CC0-937C-4AA6544C8299}"/>
                </c:ext>
              </c:extLst>
            </c:dLbl>
            <c:dLbl>
              <c:idx val="7"/>
              <c:layout>
                <c:manualLayout>
                  <c:x val="-2.2410212030885168E-2"/>
                  <c:y val="-4.7715369067115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A53-4CC0-937C-4AA6544C8299}"/>
                </c:ext>
              </c:extLst>
            </c:dLbl>
            <c:dLbl>
              <c:idx val="8"/>
              <c:layout>
                <c:manualLayout>
                  <c:x val="-1.5313522990200569E-2"/>
                  <c:y val="-4.83105808162241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A53-4CC0-937C-4AA6544C8299}"/>
                </c:ext>
              </c:extLst>
            </c:dLbl>
            <c:dLbl>
              <c:idx val="10"/>
              <c:layout>
                <c:manualLayout>
                  <c:x val="-2.425397842728054E-2"/>
                  <c:y val="2.9578272241929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48-4558-9D01-A1977D14B3BE}"/>
                </c:ext>
              </c:extLst>
            </c:dLbl>
            <c:dLbl>
              <c:idx val="11"/>
              <c:layout>
                <c:manualLayout>
                  <c:x val="-1.6630241797146766E-2"/>
                  <c:y val="2.4224738804475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48-4558-9D01-A1977D14B3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45658</c:v>
                </c:pt>
                <c:pt idx="1">
                  <c:v>45689</c:v>
                </c:pt>
                <c:pt idx="2">
                  <c:v>45717</c:v>
                </c:pt>
                <c:pt idx="3">
                  <c:v>45748</c:v>
                </c:pt>
                <c:pt idx="4">
                  <c:v>45802</c:v>
                </c:pt>
                <c:pt idx="5">
                  <c:v>45833</c:v>
                </c:pt>
                <c:pt idx="6">
                  <c:v>45863</c:v>
                </c:pt>
                <c:pt idx="7">
                  <c:v>45894</c:v>
                </c:pt>
                <c:pt idx="8">
                  <c:v>45925</c:v>
                </c:pt>
                <c:pt idx="9" formatCode="d\-mmm">
                  <c:v>45955</c:v>
                </c:pt>
                <c:pt idx="10" formatCode="d\-mmm">
                  <c:v>45986</c:v>
                </c:pt>
                <c:pt idx="11" formatCode="d\-mmm">
                  <c:v>46016</c:v>
                </c:pt>
              </c:numCache>
            </c:numRef>
          </c:cat>
          <c:val>
            <c:numRef>
              <c:f>Sheet1!$C$2:$C$13</c:f>
              <c:numCache>
                <c:formatCode>General</c:formatCode>
                <c:ptCount val="12"/>
                <c:pt idx="0">
                  <c:v>7.2</c:v>
                </c:pt>
                <c:pt idx="1">
                  <c:v>7.2</c:v>
                </c:pt>
                <c:pt idx="2">
                  <c:v>7.6</c:v>
                </c:pt>
                <c:pt idx="3">
                  <c:v>7.6</c:v>
                </c:pt>
                <c:pt idx="4">
                  <c:v>7.9</c:v>
                </c:pt>
                <c:pt idx="5">
                  <c:v>7.8</c:v>
                </c:pt>
                <c:pt idx="6">
                  <c:v>8</c:v>
                </c:pt>
                <c:pt idx="7">
                  <c:v>8.3000000000000007</c:v>
                </c:pt>
                <c:pt idx="8">
                  <c:v>8.3000000000000007</c:v>
                </c:pt>
                <c:pt idx="9">
                  <c:v>7.9</c:v>
                </c:pt>
                <c:pt idx="10">
                  <c:v>7.2</c:v>
                </c:pt>
                <c:pt idx="11">
                  <c:v>7</c:v>
                </c:pt>
              </c:numCache>
            </c:numRef>
          </c:val>
          <c:smooth val="0"/>
          <c:extLst>
            <c:ext xmlns:c16="http://schemas.microsoft.com/office/drawing/2014/chart" uri="{C3380CC4-5D6E-409C-BE32-E72D297353CC}">
              <c16:uniqueId val="{00000001-CA53-4CC0-937C-4AA6544C8299}"/>
            </c:ext>
          </c:extLst>
        </c:ser>
        <c:dLbls>
          <c:dLblPos val="t"/>
          <c:showLegendKey val="0"/>
          <c:showVal val="1"/>
          <c:showCatName val="0"/>
          <c:showSerName val="0"/>
          <c:showPercent val="0"/>
          <c:showBubbleSize val="0"/>
        </c:dLbls>
        <c:smooth val="0"/>
        <c:axId val="704149135"/>
        <c:axId val="704136655"/>
      </c:lineChart>
      <c:dateAx>
        <c:axId val="70414913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4136655"/>
        <c:crosses val="autoZero"/>
        <c:auto val="1"/>
        <c:lblOffset val="100"/>
        <c:baseTimeUnit val="months"/>
      </c:dateAx>
      <c:valAx>
        <c:axId val="704136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4149135"/>
        <c:crosses val="autoZero"/>
        <c:crossBetween val="between"/>
      </c:valAx>
      <c:spPr>
        <a:noFill/>
        <a:ln>
          <a:noFill/>
        </a:ln>
        <a:effectLst/>
      </c:spPr>
    </c:plotArea>
    <c:legend>
      <c:legendPos val="b"/>
      <c:layout>
        <c:manualLayout>
          <c:xMode val="edge"/>
          <c:yMode val="edge"/>
          <c:x val="0.29591759815139329"/>
          <c:y val="0.9157105989353943"/>
          <c:w val="0.28111020167718431"/>
          <c:h val="6.4657496695167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K-W-C CMA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45658</c:v>
                </c:pt>
                <c:pt idx="1">
                  <c:v>45689</c:v>
                </c:pt>
                <c:pt idx="2">
                  <c:v>45717</c:v>
                </c:pt>
                <c:pt idx="3">
                  <c:v>45748</c:v>
                </c:pt>
                <c:pt idx="4">
                  <c:v>45802</c:v>
                </c:pt>
                <c:pt idx="5">
                  <c:v>45833</c:v>
                </c:pt>
                <c:pt idx="6">
                  <c:v>45863</c:v>
                </c:pt>
                <c:pt idx="7">
                  <c:v>45894</c:v>
                </c:pt>
                <c:pt idx="8">
                  <c:v>45925</c:v>
                </c:pt>
                <c:pt idx="9" formatCode="d\-mmm">
                  <c:v>45955</c:v>
                </c:pt>
                <c:pt idx="10">
                  <c:v>45962</c:v>
                </c:pt>
                <c:pt idx="11">
                  <c:v>45992</c:v>
                </c:pt>
              </c:numCache>
            </c:numRef>
          </c:cat>
          <c:val>
            <c:numRef>
              <c:f>Sheet1!$B$2:$B$13</c:f>
              <c:numCache>
                <c:formatCode>General</c:formatCode>
                <c:ptCount val="12"/>
                <c:pt idx="0">
                  <c:v>65.3</c:v>
                </c:pt>
                <c:pt idx="1">
                  <c:v>64.7</c:v>
                </c:pt>
                <c:pt idx="2">
                  <c:v>64.599999999999994</c:v>
                </c:pt>
                <c:pt idx="3">
                  <c:v>65.5</c:v>
                </c:pt>
                <c:pt idx="4">
                  <c:v>66.400000000000006</c:v>
                </c:pt>
                <c:pt idx="5">
                  <c:v>66.099999999999994</c:v>
                </c:pt>
                <c:pt idx="6">
                  <c:v>65.2</c:v>
                </c:pt>
                <c:pt idx="7">
                  <c:v>65</c:v>
                </c:pt>
                <c:pt idx="8">
                  <c:v>64.3</c:v>
                </c:pt>
                <c:pt idx="9">
                  <c:v>64.3</c:v>
                </c:pt>
                <c:pt idx="10">
                  <c:v>63.6</c:v>
                </c:pt>
                <c:pt idx="11">
                  <c:v>64.5</c:v>
                </c:pt>
              </c:numCache>
            </c:numRef>
          </c:val>
          <c:smooth val="0"/>
          <c:extLst>
            <c:ext xmlns:c16="http://schemas.microsoft.com/office/drawing/2014/chart" uri="{C3380CC4-5D6E-409C-BE32-E72D297353CC}">
              <c16:uniqueId val="{00000000-7624-41E3-B62A-858DEF7E9A8E}"/>
            </c:ext>
          </c:extLst>
        </c:ser>
        <c:ser>
          <c:idx val="1"/>
          <c:order val="1"/>
          <c:tx>
            <c:strRef>
              <c:f>Sheet1!$C$1</c:f>
              <c:strCache>
                <c:ptCount val="1"/>
                <c:pt idx="0">
                  <c:v>ONTARIO</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45658</c:v>
                </c:pt>
                <c:pt idx="1">
                  <c:v>45689</c:v>
                </c:pt>
                <c:pt idx="2">
                  <c:v>45717</c:v>
                </c:pt>
                <c:pt idx="3">
                  <c:v>45748</c:v>
                </c:pt>
                <c:pt idx="4">
                  <c:v>45802</c:v>
                </c:pt>
                <c:pt idx="5">
                  <c:v>45833</c:v>
                </c:pt>
                <c:pt idx="6">
                  <c:v>45863</c:v>
                </c:pt>
                <c:pt idx="7">
                  <c:v>45894</c:v>
                </c:pt>
                <c:pt idx="8">
                  <c:v>45925</c:v>
                </c:pt>
                <c:pt idx="9" formatCode="d\-mmm">
                  <c:v>45955</c:v>
                </c:pt>
                <c:pt idx="10">
                  <c:v>45962</c:v>
                </c:pt>
                <c:pt idx="11">
                  <c:v>45992</c:v>
                </c:pt>
              </c:numCache>
            </c:numRef>
          </c:cat>
          <c:val>
            <c:numRef>
              <c:f>Sheet1!$C$2:$C$13</c:f>
              <c:numCache>
                <c:formatCode>General</c:formatCode>
                <c:ptCount val="12"/>
                <c:pt idx="0">
                  <c:v>60</c:v>
                </c:pt>
                <c:pt idx="1">
                  <c:v>59.9</c:v>
                </c:pt>
                <c:pt idx="2">
                  <c:v>59.8</c:v>
                </c:pt>
                <c:pt idx="3">
                  <c:v>59.8</c:v>
                </c:pt>
                <c:pt idx="4">
                  <c:v>59.9</c:v>
                </c:pt>
                <c:pt idx="5">
                  <c:v>60.4</c:v>
                </c:pt>
                <c:pt idx="6">
                  <c:v>60.6</c:v>
                </c:pt>
                <c:pt idx="7">
                  <c:v>60.5</c:v>
                </c:pt>
                <c:pt idx="8">
                  <c:v>60</c:v>
                </c:pt>
                <c:pt idx="9">
                  <c:v>59.9</c:v>
                </c:pt>
                <c:pt idx="10">
                  <c:v>59.9</c:v>
                </c:pt>
                <c:pt idx="11">
                  <c:v>60</c:v>
                </c:pt>
              </c:numCache>
            </c:numRef>
          </c:val>
          <c:smooth val="0"/>
          <c:extLst>
            <c:ext xmlns:c16="http://schemas.microsoft.com/office/drawing/2014/chart" uri="{C3380CC4-5D6E-409C-BE32-E72D297353CC}">
              <c16:uniqueId val="{00000001-7624-41E3-B62A-858DEF7E9A8E}"/>
            </c:ext>
          </c:extLst>
        </c:ser>
        <c:dLbls>
          <c:dLblPos val="t"/>
          <c:showLegendKey val="0"/>
          <c:showVal val="1"/>
          <c:showCatName val="0"/>
          <c:showSerName val="0"/>
          <c:showPercent val="0"/>
          <c:showBubbleSize val="0"/>
        </c:dLbls>
        <c:smooth val="0"/>
        <c:axId val="704101615"/>
        <c:axId val="704102095"/>
      </c:lineChart>
      <c:dateAx>
        <c:axId val="70410161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4102095"/>
        <c:crosses val="autoZero"/>
        <c:auto val="1"/>
        <c:lblOffset val="100"/>
        <c:baseTimeUnit val="months"/>
      </c:dateAx>
      <c:valAx>
        <c:axId val="70410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410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K-W-C CMA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45658</c:v>
                </c:pt>
                <c:pt idx="1">
                  <c:v>45689</c:v>
                </c:pt>
                <c:pt idx="2">
                  <c:v>45717</c:v>
                </c:pt>
                <c:pt idx="3">
                  <c:v>45748</c:v>
                </c:pt>
                <c:pt idx="4">
                  <c:v>45802</c:v>
                </c:pt>
                <c:pt idx="5">
                  <c:v>45833</c:v>
                </c:pt>
                <c:pt idx="6">
                  <c:v>45863</c:v>
                </c:pt>
                <c:pt idx="7">
                  <c:v>45894</c:v>
                </c:pt>
                <c:pt idx="8">
                  <c:v>45925</c:v>
                </c:pt>
                <c:pt idx="9" formatCode="d\-mmm">
                  <c:v>45955</c:v>
                </c:pt>
                <c:pt idx="10">
                  <c:v>45962</c:v>
                </c:pt>
                <c:pt idx="11">
                  <c:v>45992</c:v>
                </c:pt>
              </c:numCache>
            </c:numRef>
          </c:cat>
          <c:val>
            <c:numRef>
              <c:f>Sheet1!$B$2:$B$13</c:f>
              <c:numCache>
                <c:formatCode>General</c:formatCode>
                <c:ptCount val="12"/>
                <c:pt idx="0">
                  <c:v>70.900000000000006</c:v>
                </c:pt>
                <c:pt idx="1">
                  <c:v>70.5</c:v>
                </c:pt>
                <c:pt idx="2">
                  <c:v>70.5</c:v>
                </c:pt>
                <c:pt idx="3">
                  <c:v>71</c:v>
                </c:pt>
                <c:pt idx="4">
                  <c:v>71.599999999999994</c:v>
                </c:pt>
                <c:pt idx="5">
                  <c:v>71</c:v>
                </c:pt>
                <c:pt idx="6">
                  <c:v>70.3</c:v>
                </c:pt>
                <c:pt idx="7">
                  <c:v>70</c:v>
                </c:pt>
                <c:pt idx="8">
                  <c:v>69.400000000000006</c:v>
                </c:pt>
                <c:pt idx="9">
                  <c:v>69.599999999999994</c:v>
                </c:pt>
                <c:pt idx="10">
                  <c:v>69</c:v>
                </c:pt>
                <c:pt idx="11">
                  <c:v>70.2</c:v>
                </c:pt>
              </c:numCache>
            </c:numRef>
          </c:val>
          <c:smooth val="0"/>
          <c:extLst>
            <c:ext xmlns:c16="http://schemas.microsoft.com/office/drawing/2014/chart" uri="{C3380CC4-5D6E-409C-BE32-E72D297353CC}">
              <c16:uniqueId val="{00000000-FB30-44B7-8D65-9AD6A301905C}"/>
            </c:ext>
          </c:extLst>
        </c:ser>
        <c:ser>
          <c:idx val="1"/>
          <c:order val="1"/>
          <c:tx>
            <c:strRef>
              <c:f>Sheet1!$C$1</c:f>
              <c:strCache>
                <c:ptCount val="1"/>
                <c:pt idx="0">
                  <c:v>ONTARIO</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45658</c:v>
                </c:pt>
                <c:pt idx="1">
                  <c:v>45689</c:v>
                </c:pt>
                <c:pt idx="2">
                  <c:v>45717</c:v>
                </c:pt>
                <c:pt idx="3">
                  <c:v>45748</c:v>
                </c:pt>
                <c:pt idx="4">
                  <c:v>45802</c:v>
                </c:pt>
                <c:pt idx="5">
                  <c:v>45833</c:v>
                </c:pt>
                <c:pt idx="6">
                  <c:v>45863</c:v>
                </c:pt>
                <c:pt idx="7">
                  <c:v>45894</c:v>
                </c:pt>
                <c:pt idx="8">
                  <c:v>45925</c:v>
                </c:pt>
                <c:pt idx="9" formatCode="d\-mmm">
                  <c:v>45955</c:v>
                </c:pt>
                <c:pt idx="10">
                  <c:v>45962</c:v>
                </c:pt>
                <c:pt idx="11">
                  <c:v>45992</c:v>
                </c:pt>
              </c:numCache>
            </c:numRef>
          </c:cat>
          <c:val>
            <c:numRef>
              <c:f>Sheet1!$C$2:$C$13</c:f>
              <c:numCache>
                <c:formatCode>General</c:formatCode>
                <c:ptCount val="12"/>
                <c:pt idx="0">
                  <c:v>64.7</c:v>
                </c:pt>
                <c:pt idx="1">
                  <c:v>64.599999999999994</c:v>
                </c:pt>
                <c:pt idx="2">
                  <c:v>64.7</c:v>
                </c:pt>
                <c:pt idx="3">
                  <c:v>64.7</c:v>
                </c:pt>
                <c:pt idx="4">
                  <c:v>65.099999999999994</c:v>
                </c:pt>
                <c:pt idx="5">
                  <c:v>65.5</c:v>
                </c:pt>
                <c:pt idx="6">
                  <c:v>65.900000000000006</c:v>
                </c:pt>
                <c:pt idx="7">
                  <c:v>65.900000000000006</c:v>
                </c:pt>
                <c:pt idx="8">
                  <c:v>65.400000000000006</c:v>
                </c:pt>
                <c:pt idx="9">
                  <c:v>65</c:v>
                </c:pt>
                <c:pt idx="10">
                  <c:v>64.5</c:v>
                </c:pt>
                <c:pt idx="11">
                  <c:v>64.5</c:v>
                </c:pt>
              </c:numCache>
            </c:numRef>
          </c:val>
          <c:smooth val="0"/>
          <c:extLst>
            <c:ext xmlns:c16="http://schemas.microsoft.com/office/drawing/2014/chart" uri="{C3380CC4-5D6E-409C-BE32-E72D297353CC}">
              <c16:uniqueId val="{00000001-FB30-44B7-8D65-9AD6A301905C}"/>
            </c:ext>
          </c:extLst>
        </c:ser>
        <c:dLbls>
          <c:dLblPos val="t"/>
          <c:showLegendKey val="0"/>
          <c:showVal val="1"/>
          <c:showCatName val="0"/>
          <c:showSerName val="0"/>
          <c:showPercent val="0"/>
          <c:showBubbleSize val="0"/>
        </c:dLbls>
        <c:smooth val="0"/>
        <c:axId val="704116495"/>
        <c:axId val="704103055"/>
      </c:lineChart>
      <c:dateAx>
        <c:axId val="70411649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4103055"/>
        <c:crosses val="autoZero"/>
        <c:auto val="1"/>
        <c:lblOffset val="100"/>
        <c:baseTimeUnit val="months"/>
      </c:dateAx>
      <c:valAx>
        <c:axId val="704103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4116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86B73-E443-4D37-9E3C-2C9A1CE2F755}" type="datetimeFigureOut">
              <a:rPr lang="en-CA" smtClean="0"/>
              <a:t>2026-01-27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0E658-1208-4164-AD02-7E516ABE4CA9}" type="slidenum">
              <a:rPr lang="en-CA" smtClean="0"/>
              <a:t>‹#›</a:t>
            </a:fld>
            <a:endParaRPr lang="en-CA"/>
          </a:p>
        </p:txBody>
      </p:sp>
    </p:spTree>
    <p:extLst>
      <p:ext uri="{BB962C8B-B14F-4D97-AF65-F5344CB8AC3E}">
        <p14:creationId xmlns:p14="http://schemas.microsoft.com/office/powerpoint/2010/main" val="143763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Skilled trades- even in our current environment there is demand – just not in the “well-known ones” and we’ll talk about that</a:t>
            </a:r>
          </a:p>
          <a:p>
            <a:r>
              <a:rPr lang="en-CA" dirty="0"/>
              <a:t>Multiple jobs – no one is staying on one path now. In fact, rarely have we ever unless we were a professional and even then, they are shifting, developing so reframe from what do I want to do to what is the first thing I want to do</a:t>
            </a:r>
          </a:p>
          <a:p>
            <a:r>
              <a:rPr lang="en-CA" dirty="0"/>
              <a:t>WFH – some industries will be able to do this (project based) and some won’t (products, in-person clients). At the same time, there is a call back to office spaces happening so the flexibility of COVID may not remain</a:t>
            </a:r>
          </a:p>
          <a:p>
            <a:r>
              <a:rPr lang="en-CA" dirty="0"/>
              <a:t>AI/automation- we are in a technological tools shift where the skills needed to interact effectively with AI are not taught – like how to ask a question to get an appropriate answer, how to identify misinformation/misquotes and analyze what is produced – AND we’re not sure of the legal and ethical parts of AI and automation like who owns what, what if AI hallucinates a quote from a professional – who gets sued for any damages</a:t>
            </a:r>
          </a:p>
          <a:p>
            <a:r>
              <a:rPr lang="en-CA" dirty="0"/>
              <a:t>Global disruption – there is a lot of aggression in the world right now that may be generational in its effects – we’ve seen responses like Canada’s and the EU’s agreements – major agreements signed that cut out traditional partners but are bringing different types of industries like defense, aero and energy sector to Canada and locally</a:t>
            </a:r>
          </a:p>
          <a:p>
            <a:r>
              <a:rPr lang="en-CA" dirty="0"/>
              <a:t>Work weeks – what does this look like? We’ve seen examples globally of how the companies have introduced 4 day work weeks. If Ai can do some of the work, then is that a reality? What does pay look like? </a:t>
            </a:r>
          </a:p>
          <a:p>
            <a:r>
              <a:rPr lang="en-CA" dirty="0"/>
              <a:t>Jobs disappearing and shifting – Jobs are going to change. They always do and skills will change. The jobs that could exist 10 years from now don’t exist today or they will have shifted dramatically</a:t>
            </a:r>
          </a:p>
          <a:p>
            <a:r>
              <a:rPr lang="en-CA" dirty="0"/>
              <a:t>Lifelong learning – everything we have discussed all leads us to one place. You need to be a learner, an adapter. And traditional education is not your only solution. It may be your foundation but as you move forward it will be learning where and how you can (any examples you have like the social media training you took to show that so many places to learn</a:t>
            </a:r>
          </a:p>
          <a:p>
            <a:r>
              <a:rPr lang="en-CA" dirty="0"/>
              <a:t>Finally, we have no idea what is coming at us – another pandemic? All out war? Who knows</a:t>
            </a:r>
          </a:p>
        </p:txBody>
      </p:sp>
      <p:sp>
        <p:nvSpPr>
          <p:cNvPr id="4" name="Slide Number Placeholder 3"/>
          <p:cNvSpPr>
            <a:spLocks noGrp="1"/>
          </p:cNvSpPr>
          <p:nvPr>
            <p:ph type="sldNum" sz="quarter" idx="5"/>
          </p:nvPr>
        </p:nvSpPr>
        <p:spPr/>
        <p:txBody>
          <a:bodyPr/>
          <a:lstStyle/>
          <a:p>
            <a:fld id="{C940E658-1208-4164-AD02-7E516ABE4CA9}" type="slidenum">
              <a:rPr lang="en-CA" smtClean="0"/>
              <a:t>2</a:t>
            </a:fld>
            <a:endParaRPr lang="en-CA"/>
          </a:p>
        </p:txBody>
      </p:sp>
    </p:spTree>
    <p:extLst>
      <p:ext uri="{BB962C8B-B14F-4D97-AF65-F5344CB8AC3E}">
        <p14:creationId xmlns:p14="http://schemas.microsoft.com/office/powerpoint/2010/main" val="120024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is on FYJ  - tools, assets for students – </a:t>
            </a:r>
            <a:r>
              <a:rPr lang="en-CA" dirty="0" err="1"/>
              <a:t>fpcus</a:t>
            </a:r>
            <a:r>
              <a:rPr lang="en-CA" dirty="0"/>
              <a:t> on Career Library for this </a:t>
            </a:r>
            <a:r>
              <a:rPr lang="en-CA"/>
              <a:t>group probably.</a:t>
            </a:r>
            <a:endParaRPr lang="en-CA" dirty="0"/>
          </a:p>
        </p:txBody>
      </p:sp>
      <p:sp>
        <p:nvSpPr>
          <p:cNvPr id="4" name="Slide Number Placeholder 3"/>
          <p:cNvSpPr>
            <a:spLocks noGrp="1"/>
          </p:cNvSpPr>
          <p:nvPr>
            <p:ph type="sldNum" sz="quarter" idx="5"/>
          </p:nvPr>
        </p:nvSpPr>
        <p:spPr/>
        <p:txBody>
          <a:bodyPr/>
          <a:lstStyle/>
          <a:p>
            <a:fld id="{C940E658-1208-4164-AD02-7E516ABE4CA9}" type="slidenum">
              <a:rPr lang="en-CA" smtClean="0"/>
              <a:t>15</a:t>
            </a:fld>
            <a:endParaRPr lang="en-CA"/>
          </a:p>
        </p:txBody>
      </p:sp>
    </p:spTree>
    <p:extLst>
      <p:ext uri="{BB962C8B-B14F-4D97-AF65-F5344CB8AC3E}">
        <p14:creationId xmlns:p14="http://schemas.microsoft.com/office/powerpoint/2010/main" val="268642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40E658-1208-4164-AD02-7E516ABE4CA9}" type="slidenum">
              <a:rPr lang="en-CA" smtClean="0"/>
              <a:t>4</a:t>
            </a:fld>
            <a:endParaRPr lang="en-CA"/>
          </a:p>
        </p:txBody>
      </p:sp>
    </p:spTree>
    <p:extLst>
      <p:ext uri="{BB962C8B-B14F-4D97-AF65-F5344CB8AC3E}">
        <p14:creationId xmlns:p14="http://schemas.microsoft.com/office/powerpoint/2010/main" val="321534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Any personal experience you want to share is welcomed as I know you’re not exactly where you thought you’d land and you’ve done some side gigs and skill built</a:t>
            </a:r>
          </a:p>
        </p:txBody>
      </p:sp>
      <p:sp>
        <p:nvSpPr>
          <p:cNvPr id="4" name="Slide Number Placeholder 3"/>
          <p:cNvSpPr>
            <a:spLocks noGrp="1"/>
          </p:cNvSpPr>
          <p:nvPr>
            <p:ph type="sldNum" sz="quarter" idx="5"/>
          </p:nvPr>
        </p:nvSpPr>
        <p:spPr/>
        <p:txBody>
          <a:bodyPr/>
          <a:lstStyle/>
          <a:p>
            <a:fld id="{C940E658-1208-4164-AD02-7E516ABE4CA9}" type="slidenum">
              <a:rPr lang="en-CA" smtClean="0"/>
              <a:t>5</a:t>
            </a:fld>
            <a:endParaRPr lang="en-CA"/>
          </a:p>
        </p:txBody>
      </p:sp>
    </p:spTree>
    <p:extLst>
      <p:ext uri="{BB962C8B-B14F-4D97-AF65-F5344CB8AC3E}">
        <p14:creationId xmlns:p14="http://schemas.microsoft.com/office/powerpoint/2010/main" val="303933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DECDD-47F0-3DEE-40A4-273A4B18F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2B3A9-446E-C8FD-364F-F72E38453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D0E03-D104-1AC6-17D3-21E86C90E94F}"/>
              </a:ext>
            </a:extLst>
          </p:cNvPr>
          <p:cNvSpPr>
            <a:spLocks noGrp="1"/>
          </p:cNvSpPr>
          <p:nvPr>
            <p:ph type="body" idx="1"/>
          </p:nvPr>
        </p:nvSpPr>
        <p:spPr/>
        <p:txBody>
          <a:bodyPr/>
          <a:lstStyle/>
          <a:p>
            <a:pPr marL="0" indent="0">
              <a:buFont typeface="Arial" panose="020B0604020202020204" pitchFamily="34" charset="0"/>
              <a:buNone/>
            </a:pPr>
            <a:r>
              <a:rPr lang="en-CA" dirty="0"/>
              <a:t>This is the one you probably have all heard </a:t>
            </a:r>
          </a:p>
          <a:p>
            <a:pPr marL="0" indent="0">
              <a:buFont typeface="Arial" panose="020B0604020202020204" pitchFamily="34" charset="0"/>
              <a:buNone/>
            </a:pPr>
            <a:r>
              <a:rPr lang="en-CA" dirty="0"/>
              <a:t>Let me break down what it is and is not – is anyone part of the labour force who is currently unemployed </a:t>
            </a:r>
          </a:p>
          <a:p>
            <a:pPr marL="0" indent="0">
              <a:buFont typeface="Arial" panose="020B0604020202020204" pitchFamily="34" charset="0"/>
              <a:buNone/>
            </a:pPr>
            <a:r>
              <a:rPr lang="en-CA" dirty="0"/>
              <a:t>Youth 15 to 19 (which would be our high school grads going to the workplace)</a:t>
            </a:r>
          </a:p>
          <a:p>
            <a:pPr marL="0" indent="0">
              <a:buFont typeface="Arial" panose="020B0604020202020204" pitchFamily="34" charset="0"/>
              <a:buNone/>
            </a:pPr>
            <a:r>
              <a:rPr lang="en-CA" dirty="0"/>
              <a:t>October’s rate was 27.2% -   23.7% for men+ and 31% for women+</a:t>
            </a:r>
          </a:p>
        </p:txBody>
      </p:sp>
      <p:sp>
        <p:nvSpPr>
          <p:cNvPr id="4" name="Slide Number Placeholder 3">
            <a:extLst>
              <a:ext uri="{FF2B5EF4-FFF2-40B4-BE49-F238E27FC236}">
                <a16:creationId xmlns:a16="http://schemas.microsoft.com/office/drawing/2014/main" id="{B0EF926A-D8B2-8D29-6E41-924026A5A0BF}"/>
              </a:ext>
            </a:extLst>
          </p:cNvPr>
          <p:cNvSpPr>
            <a:spLocks noGrp="1"/>
          </p:cNvSpPr>
          <p:nvPr>
            <p:ph type="sldNum" sz="quarter" idx="5"/>
          </p:nvPr>
        </p:nvSpPr>
        <p:spPr/>
        <p:txBody>
          <a:bodyPr/>
          <a:lstStyle/>
          <a:p>
            <a:fld id="{33E37972-E372-413E-B7E8-ADFDF26DF727}" type="slidenum">
              <a:rPr lang="en-CA" smtClean="0"/>
              <a:t>7</a:t>
            </a:fld>
            <a:endParaRPr lang="en-CA"/>
          </a:p>
        </p:txBody>
      </p:sp>
    </p:spTree>
    <p:extLst>
      <p:ext uri="{BB962C8B-B14F-4D97-AF65-F5344CB8AC3E}">
        <p14:creationId xmlns:p14="http://schemas.microsoft.com/office/powerpoint/2010/main" val="390808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AB378-7DD8-EB82-5F8C-6F26EB862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51CD0-FC15-6FBA-A88D-50D9A53DA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99CAA-99F5-6517-1849-746BB28ECD7B}"/>
              </a:ext>
            </a:extLst>
          </p:cNvPr>
          <p:cNvSpPr>
            <a:spLocks noGrp="1"/>
          </p:cNvSpPr>
          <p:nvPr>
            <p:ph type="body" idx="1"/>
          </p:nvPr>
        </p:nvSpPr>
        <p:spPr/>
        <p:txBody>
          <a:bodyPr/>
          <a:lstStyle/>
          <a:p>
            <a:pPr marL="171450" indent="-171450">
              <a:buFont typeface="Arial" panose="020B0604020202020204" pitchFamily="34" charset="0"/>
              <a:buChar char="•"/>
            </a:pPr>
            <a:r>
              <a:rPr lang="en-US" dirty="0"/>
              <a:t>This is a lesser known one by community</a:t>
            </a:r>
          </a:p>
          <a:p>
            <a:pPr marL="171450" indent="-171450">
              <a:buFont typeface="Arial" panose="020B0604020202020204" pitchFamily="34" charset="0"/>
              <a:buChar char="•"/>
            </a:pPr>
            <a:r>
              <a:rPr lang="en-US" dirty="0"/>
              <a:t>Here is what it is and does include everyone 15+ even in school – so includes more than the labour force</a:t>
            </a:r>
          </a:p>
          <a:p>
            <a:pPr marL="171450" indent="-171450">
              <a:buFont typeface="Arial" panose="020B0604020202020204" pitchFamily="34" charset="0"/>
              <a:buChar char="•"/>
            </a:pPr>
            <a:r>
              <a:rPr lang="en-US" dirty="0"/>
              <a:t>Youth 15 to 19 (which would be our high school grads going to the workplace)</a:t>
            </a:r>
          </a:p>
          <a:p>
            <a:pPr marL="171450" indent="-171450">
              <a:buFont typeface="Arial" panose="020B0604020202020204" pitchFamily="34" charset="0"/>
              <a:buChar char="•"/>
            </a:pPr>
            <a:r>
              <a:rPr lang="en-US" dirty="0"/>
              <a:t>October’s rate was 31.4% -   34.1% for men+ and 28.7% for women+</a:t>
            </a:r>
            <a:endParaRPr lang="en-CA" dirty="0"/>
          </a:p>
        </p:txBody>
      </p:sp>
      <p:sp>
        <p:nvSpPr>
          <p:cNvPr id="4" name="Slide Number Placeholder 3">
            <a:extLst>
              <a:ext uri="{FF2B5EF4-FFF2-40B4-BE49-F238E27FC236}">
                <a16:creationId xmlns:a16="http://schemas.microsoft.com/office/drawing/2014/main" id="{CF57B76F-767A-968E-55A0-C7C8C674AD74}"/>
              </a:ext>
            </a:extLst>
          </p:cNvPr>
          <p:cNvSpPr>
            <a:spLocks noGrp="1"/>
          </p:cNvSpPr>
          <p:nvPr>
            <p:ph type="sldNum" sz="quarter" idx="5"/>
          </p:nvPr>
        </p:nvSpPr>
        <p:spPr/>
        <p:txBody>
          <a:bodyPr/>
          <a:lstStyle/>
          <a:p>
            <a:fld id="{33E37972-E372-413E-B7E8-ADFDF26DF727}" type="slidenum">
              <a:rPr lang="en-CA" smtClean="0"/>
              <a:t>8</a:t>
            </a:fld>
            <a:endParaRPr lang="en-CA"/>
          </a:p>
        </p:txBody>
      </p:sp>
    </p:spTree>
    <p:extLst>
      <p:ext uri="{BB962C8B-B14F-4D97-AF65-F5344CB8AC3E}">
        <p14:creationId xmlns:p14="http://schemas.microsoft.com/office/powerpoint/2010/main" val="166905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a typeface="Calibri"/>
                <a:cs typeface="Calibri"/>
              </a:rPr>
              <a:t>Define participation everyone who is actively working or looking for work (not retirees, not students) – this is quickly becoming the rate we’re really watching  and is the reference number we need to put those other 2 numbers in context</a:t>
            </a:r>
          </a:p>
          <a:p>
            <a:pPr marL="171450" indent="-171450">
              <a:buFont typeface="Arial" panose="020B0604020202020204" pitchFamily="34" charset="0"/>
              <a:buChar char="•"/>
            </a:pPr>
            <a:r>
              <a:rPr lang="en-US" dirty="0">
                <a:ea typeface="Calibri"/>
                <a:cs typeface="Calibri"/>
              </a:rPr>
              <a:t>As of December 2025, K-W-C has the 2</a:t>
            </a:r>
            <a:r>
              <a:rPr lang="en-US" baseline="30000" dirty="0">
                <a:ea typeface="Calibri"/>
                <a:cs typeface="Calibri"/>
              </a:rPr>
              <a:t>nd</a:t>
            </a:r>
            <a:r>
              <a:rPr lang="en-US" dirty="0">
                <a:ea typeface="Calibri"/>
                <a:cs typeface="Calibri"/>
              </a:rPr>
              <a:t> highest participation rate in the country just </a:t>
            </a:r>
            <a:r>
              <a:rPr lang="en-US">
                <a:ea typeface="Calibri"/>
                <a:cs typeface="Calibri"/>
              </a:rPr>
              <a:t>behind saskatoon.</a:t>
            </a:r>
            <a:endParaRPr lang="en-US" dirty="0">
              <a:ea typeface="Calibri"/>
              <a:cs typeface="Calibri"/>
            </a:endParaRPr>
          </a:p>
          <a:p>
            <a:pPr marL="171450" indent="-171450">
              <a:buFont typeface="Arial" panose="020B0604020202020204" pitchFamily="34" charset="0"/>
              <a:buChar char="•"/>
            </a:pPr>
            <a:r>
              <a:rPr lang="en-US" dirty="0">
                <a:ea typeface="Calibri"/>
                <a:cs typeface="Calibri"/>
              </a:rPr>
              <a:t>Youth 15 to 19 </a:t>
            </a:r>
          </a:p>
          <a:p>
            <a:pPr marL="171450" indent="-171450">
              <a:buFont typeface="Arial" panose="020B0604020202020204" pitchFamily="34" charset="0"/>
              <a:buChar char="•"/>
            </a:pPr>
            <a:r>
              <a:rPr lang="en-US" dirty="0">
                <a:ea typeface="Calibri"/>
                <a:cs typeface="Calibri"/>
              </a:rPr>
              <a:t>October rate was 43.2%  - 44.7% for men+ and 41.6% for women+</a:t>
            </a:r>
          </a:p>
        </p:txBody>
      </p:sp>
      <p:sp>
        <p:nvSpPr>
          <p:cNvPr id="4" name="Slide Number Placeholder 3"/>
          <p:cNvSpPr>
            <a:spLocks noGrp="1"/>
          </p:cNvSpPr>
          <p:nvPr>
            <p:ph type="sldNum" sz="quarter" idx="5"/>
          </p:nvPr>
        </p:nvSpPr>
        <p:spPr/>
        <p:txBody>
          <a:bodyPr/>
          <a:lstStyle/>
          <a:p>
            <a:fld id="{33E37972-E372-413E-B7E8-ADFDF26DF727}" type="slidenum">
              <a:t>9</a:t>
            </a:fld>
            <a:endParaRPr lang="en-US"/>
          </a:p>
        </p:txBody>
      </p:sp>
    </p:spTree>
    <p:extLst>
      <p:ext uri="{BB962C8B-B14F-4D97-AF65-F5344CB8AC3E}">
        <p14:creationId xmlns:p14="http://schemas.microsoft.com/office/powerpoint/2010/main" val="102403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Nuclear – Waterloo is 2 hours from 2 nuclear hot spots: Bruce and Darlington  and we are a provider and servicer where nuclear is seen as a clean source of power. Smal modular nuclear reactors are bring built to power AI data centres across Europe and the US– we are a provider of machines to that industry and have a cluster of companies working in this sector in Cambridge </a:t>
            </a:r>
          </a:p>
          <a:p>
            <a:r>
              <a:rPr lang="en-CA" dirty="0"/>
              <a:t>Automation – this aligns a lot with the nuclear industry as again, it is Cambridge centred growth. Most automation companies are expanding into Life sciences and Nuclear</a:t>
            </a:r>
          </a:p>
          <a:p>
            <a:r>
              <a:rPr lang="en-CA" dirty="0"/>
              <a:t>Aerospace – Waterloo Region focus with the lands out by the airport – defense spending will rise. Partners are talking about building here and there will be companies that are providing parts and services to </a:t>
            </a:r>
            <a:r>
              <a:rPr lang="en-CA" dirty="0" err="1"/>
              <a:t>ths</a:t>
            </a:r>
            <a:r>
              <a:rPr lang="en-CA" dirty="0"/>
              <a:t> growth</a:t>
            </a:r>
          </a:p>
          <a:p>
            <a:r>
              <a:rPr lang="en-CA" dirty="0"/>
              <a:t>Nation-building – there are generational investments being made cross-Canada and that supply chain into those industries will be huge. </a:t>
            </a:r>
            <a:r>
              <a:rPr lang="en-CA" dirty="0" err="1"/>
              <a:t>Mammoet</a:t>
            </a:r>
            <a:r>
              <a:rPr lang="en-CA" dirty="0"/>
              <a:t> (company specializing in moving big things like windmill blades, pieces for nuclear facilities will need people just as much as the industries being built)</a:t>
            </a:r>
          </a:p>
          <a:p>
            <a:r>
              <a:rPr lang="en-CA" dirty="0"/>
              <a:t>Manufacturing is not dead – in fact in Waterloo Region, transportation equipment manufacturing employment did not see the losses that Windsor or our neighbours Guelph saw. Toyota’s long-term vision was a major part of that. EV is the buzzword but hydrogen will be the future </a:t>
            </a:r>
          </a:p>
          <a:p>
            <a:r>
              <a:rPr lang="en-CA" dirty="0"/>
              <a:t>Caring Sector – aging population, changing habits and needs of people will mean we still need people. Hospital build will dramatically increase how many people work in health care. And services are changing meaning the roles will need to change because people’s needs are more complex whether that is education, child care, mental health or housing supports.</a:t>
            </a:r>
          </a:p>
          <a:p>
            <a:r>
              <a:rPr lang="en-CA" dirty="0"/>
              <a:t>Start-ups: we cannot forget our tech – start-ups grow into bigger companies and there will be that need as we have a very supportive environment in the Region to help grow companies </a:t>
            </a:r>
          </a:p>
        </p:txBody>
      </p:sp>
      <p:sp>
        <p:nvSpPr>
          <p:cNvPr id="4" name="Slide Number Placeholder 3"/>
          <p:cNvSpPr>
            <a:spLocks noGrp="1"/>
          </p:cNvSpPr>
          <p:nvPr>
            <p:ph type="sldNum" sz="quarter" idx="5"/>
          </p:nvPr>
        </p:nvSpPr>
        <p:spPr/>
        <p:txBody>
          <a:bodyPr/>
          <a:lstStyle/>
          <a:p>
            <a:fld id="{C940E658-1208-4164-AD02-7E516ABE4CA9}" type="slidenum">
              <a:rPr lang="en-CA" smtClean="0"/>
              <a:t>10</a:t>
            </a:fld>
            <a:endParaRPr lang="en-CA"/>
          </a:p>
        </p:txBody>
      </p:sp>
    </p:spTree>
    <p:extLst>
      <p:ext uri="{BB962C8B-B14F-4D97-AF65-F5344CB8AC3E}">
        <p14:creationId xmlns:p14="http://schemas.microsoft.com/office/powerpoint/2010/main" val="142761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always talk about impact here because often people want gratification/ a tangible to come out of what they have done so I gave some examples of where tradespeople touch our lives and derive satisfaction</a:t>
            </a:r>
          </a:p>
        </p:txBody>
      </p:sp>
      <p:sp>
        <p:nvSpPr>
          <p:cNvPr id="4" name="Slide Number Placeholder 3"/>
          <p:cNvSpPr>
            <a:spLocks noGrp="1"/>
          </p:cNvSpPr>
          <p:nvPr>
            <p:ph type="sldNum" sz="quarter" idx="5"/>
          </p:nvPr>
        </p:nvSpPr>
        <p:spPr/>
        <p:txBody>
          <a:bodyPr/>
          <a:lstStyle/>
          <a:p>
            <a:fld id="{C940E658-1208-4164-AD02-7E516ABE4CA9}" type="slidenum">
              <a:rPr lang="en-CA" smtClean="0"/>
              <a:t>13</a:t>
            </a:fld>
            <a:endParaRPr lang="en-CA"/>
          </a:p>
        </p:txBody>
      </p:sp>
    </p:spTree>
    <p:extLst>
      <p:ext uri="{BB962C8B-B14F-4D97-AF65-F5344CB8AC3E}">
        <p14:creationId xmlns:p14="http://schemas.microsoft.com/office/powerpoint/2010/main" val="406509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Ø"/>
            </a:pPr>
            <a:r>
              <a:rPr lang="en-US" sz="3500" dirty="0">
                <a:solidFill>
                  <a:schemeClr val="tx1"/>
                </a:solidFill>
              </a:rPr>
              <a:t>Digital literacy: analyze what you see, work with software/programs, social media analysis and marketing</a:t>
            </a:r>
          </a:p>
          <a:p>
            <a:pPr lvl="1">
              <a:buFont typeface="Wingdings" panose="05000000000000000000" pitchFamily="2" charset="2"/>
              <a:buChar char="Ø"/>
            </a:pPr>
            <a:r>
              <a:rPr lang="en-US" sz="3500" dirty="0">
                <a:solidFill>
                  <a:schemeClr val="tx1"/>
                </a:solidFill>
              </a:rPr>
              <a:t>Emotional intelligence: empathy, interpersonal skills, work with people, recognize bias in self and others, manage</a:t>
            </a:r>
          </a:p>
          <a:p>
            <a:pPr lvl="1">
              <a:buFont typeface="Wingdings" panose="05000000000000000000" pitchFamily="2" charset="2"/>
              <a:buChar char="Ø"/>
            </a:pPr>
            <a:r>
              <a:rPr lang="en-US" sz="3500" dirty="0">
                <a:solidFill>
                  <a:schemeClr val="tx1"/>
                </a:solidFill>
              </a:rPr>
              <a:t>Creative and innovative mindset: flexibility, see potential for what could be, problem solve</a:t>
            </a:r>
          </a:p>
          <a:p>
            <a:pPr lvl="1">
              <a:buFont typeface="Wingdings" panose="05000000000000000000" pitchFamily="2" charset="2"/>
              <a:buChar char="Ø"/>
            </a:pPr>
            <a:r>
              <a:rPr lang="en-US" sz="3500" dirty="0">
                <a:solidFill>
                  <a:schemeClr val="tx1"/>
                </a:solidFill>
              </a:rPr>
              <a:t>Critical thinking: recognize misinformation, problem solve, pull together different info from different sources,</a:t>
            </a:r>
          </a:p>
          <a:p>
            <a:pPr lvl="1">
              <a:buFont typeface="Wingdings" panose="05000000000000000000" pitchFamily="2" charset="2"/>
              <a:buChar char="Ø"/>
            </a:pPr>
            <a:r>
              <a:rPr lang="en-US" sz="3500" dirty="0">
                <a:solidFill>
                  <a:schemeClr val="tx1"/>
                </a:solidFill>
              </a:rPr>
              <a:t>Data literacy: process the information that exists to see trends, gaps, faults and use it to make decisions</a:t>
            </a:r>
          </a:p>
          <a:p>
            <a:pPr lvl="1">
              <a:buFont typeface="Wingdings" panose="05000000000000000000" pitchFamily="2" charset="2"/>
              <a:buChar char="Ø"/>
            </a:pPr>
            <a:r>
              <a:rPr lang="en-US" sz="3500" dirty="0">
                <a:solidFill>
                  <a:schemeClr val="tx1"/>
                </a:solidFill>
              </a:rPr>
              <a:t>Continuous learning/Growth mindset: be willing to learn new things and grow your skills</a:t>
            </a:r>
          </a:p>
          <a:p>
            <a:pPr lvl="1">
              <a:buFont typeface="Wingdings" panose="05000000000000000000" pitchFamily="2" charset="2"/>
              <a:buChar char="Ø"/>
            </a:pPr>
            <a:r>
              <a:rPr lang="en-US" sz="3500" dirty="0">
                <a:solidFill>
                  <a:schemeClr val="tx1"/>
                </a:solidFill>
              </a:rPr>
              <a:t>Independent: work on own, meet deadlines</a:t>
            </a:r>
          </a:p>
          <a:p>
            <a:pPr lvl="1">
              <a:buFont typeface="Wingdings" panose="05000000000000000000" pitchFamily="2" charset="2"/>
              <a:buChar char="Ø"/>
            </a:pPr>
            <a:r>
              <a:rPr lang="en-US" sz="3500" dirty="0">
                <a:solidFill>
                  <a:schemeClr val="tx1"/>
                </a:solidFill>
              </a:rPr>
              <a:t>Communication: written skills that are clear and concise (not flowery, overly detailed, academic), cross-cultural communication (identify and remove idioms that limit understanding), persuasion, negotiation, AI prompt generation, active listening</a:t>
            </a:r>
          </a:p>
          <a:p>
            <a:endParaRPr lang="en-CA" dirty="0"/>
          </a:p>
        </p:txBody>
      </p:sp>
      <p:sp>
        <p:nvSpPr>
          <p:cNvPr id="4" name="Slide Number Placeholder 3"/>
          <p:cNvSpPr>
            <a:spLocks noGrp="1"/>
          </p:cNvSpPr>
          <p:nvPr>
            <p:ph type="sldNum" sz="quarter" idx="5"/>
          </p:nvPr>
        </p:nvSpPr>
        <p:spPr/>
        <p:txBody>
          <a:bodyPr/>
          <a:lstStyle/>
          <a:p>
            <a:fld id="{C940E658-1208-4164-AD02-7E516ABE4CA9}" type="slidenum">
              <a:rPr lang="en-CA" smtClean="0"/>
              <a:t>14</a:t>
            </a:fld>
            <a:endParaRPr lang="en-CA"/>
          </a:p>
        </p:txBody>
      </p:sp>
    </p:spTree>
    <p:extLst>
      <p:ext uri="{BB962C8B-B14F-4D97-AF65-F5344CB8AC3E}">
        <p14:creationId xmlns:p14="http://schemas.microsoft.com/office/powerpoint/2010/main" val="350997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EBBF60-EFA6-4F38-8E97-3C52B9F9AC1D}" type="datetimeFigureOut">
              <a:rPr lang="en-CA" smtClean="0"/>
              <a:t>2026-01-27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37104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F60-EFA6-4F38-8E97-3C52B9F9AC1D}" type="datetimeFigureOut">
              <a:rPr lang="en-CA" smtClean="0"/>
              <a:t>2026-01-27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250251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F60-EFA6-4F38-8E97-3C52B9F9AC1D}" type="datetimeFigureOut">
              <a:rPr lang="en-CA" smtClean="0"/>
              <a:t>2026-01-27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288EF4-1246-49D0-B70B-663FD1B07C0C}"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5404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F60-EFA6-4F38-8E97-3C52B9F9AC1D}" type="datetimeFigureOut">
              <a:rPr lang="en-CA" smtClean="0"/>
              <a:t>2026-01-27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1861047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F60-EFA6-4F38-8E97-3C52B9F9AC1D}" type="datetimeFigureOut">
              <a:rPr lang="en-CA" smtClean="0"/>
              <a:t>2026-01-27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288EF4-1246-49D0-B70B-663FD1B07C0C}"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5133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F60-EFA6-4F38-8E97-3C52B9F9AC1D}" type="datetimeFigureOut">
              <a:rPr lang="en-CA" smtClean="0"/>
              <a:t>2026-01-27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39644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EBBF60-EFA6-4F38-8E97-3C52B9F9AC1D}" type="datetimeFigureOut">
              <a:rPr lang="en-CA" smtClean="0"/>
              <a:t>2026-01-27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3918392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EBBF60-EFA6-4F38-8E97-3C52B9F9AC1D}" type="datetimeFigureOut">
              <a:rPr lang="en-CA" smtClean="0"/>
              <a:t>2026-01-27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242060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EBBF60-EFA6-4F38-8E97-3C52B9F9AC1D}" type="datetimeFigureOut">
              <a:rPr lang="en-CA" smtClean="0"/>
              <a:t>2026-01-27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153154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F60-EFA6-4F38-8E97-3C52B9F9AC1D}" type="datetimeFigureOut">
              <a:rPr lang="en-CA" smtClean="0"/>
              <a:t>2026-01-27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6885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EBBF60-EFA6-4F38-8E97-3C52B9F9AC1D}" type="datetimeFigureOut">
              <a:rPr lang="en-CA" smtClean="0"/>
              <a:t>2026-01-27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77586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EBBF60-EFA6-4F38-8E97-3C52B9F9AC1D}" type="datetimeFigureOut">
              <a:rPr lang="en-CA" smtClean="0"/>
              <a:t>2026-01-27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84233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EBBF60-EFA6-4F38-8E97-3C52B9F9AC1D}" type="datetimeFigureOut">
              <a:rPr lang="en-CA" smtClean="0"/>
              <a:t>2026-01-27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345420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BBF60-EFA6-4F38-8E97-3C52B9F9AC1D}" type="datetimeFigureOut">
              <a:rPr lang="en-CA" smtClean="0"/>
              <a:t>2026-01-27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214600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BBF60-EFA6-4F38-8E97-3C52B9F9AC1D}" type="datetimeFigureOut">
              <a:rPr lang="en-CA" smtClean="0"/>
              <a:t>2026-01-27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150625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EBBF60-EFA6-4F38-8E97-3C52B9F9AC1D}" type="datetimeFigureOut">
              <a:rPr lang="en-CA" smtClean="0"/>
              <a:t>2026-01-27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5288EF4-1246-49D0-B70B-663FD1B07C0C}" type="slidenum">
              <a:rPr lang="en-CA" smtClean="0"/>
              <a:t>‹#›</a:t>
            </a:fld>
            <a:endParaRPr lang="en-CA"/>
          </a:p>
        </p:txBody>
      </p:sp>
    </p:spTree>
    <p:extLst>
      <p:ext uri="{BB962C8B-B14F-4D97-AF65-F5344CB8AC3E}">
        <p14:creationId xmlns:p14="http://schemas.microsoft.com/office/powerpoint/2010/main" val="399625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EBBF60-EFA6-4F38-8E97-3C52B9F9AC1D}" type="datetimeFigureOut">
              <a:rPr lang="en-CA" smtClean="0"/>
              <a:t>2026-01-27</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288EF4-1246-49D0-B70B-663FD1B07C0C}" type="slidenum">
              <a:rPr lang="en-CA" smtClean="0"/>
              <a:t>‹#›</a:t>
            </a:fld>
            <a:endParaRPr lang="en-CA"/>
          </a:p>
        </p:txBody>
      </p:sp>
    </p:spTree>
    <p:extLst>
      <p:ext uri="{BB962C8B-B14F-4D97-AF65-F5344CB8AC3E}">
        <p14:creationId xmlns:p14="http://schemas.microsoft.com/office/powerpoint/2010/main" val="1486182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workforceplanningboard.com/wp-content/uploads/2025/06/Automation-Affects-June-2025-Report-Tasbiha-Khan.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E440-7722-F71B-38AB-C322AA3C691E}"/>
              </a:ext>
            </a:extLst>
          </p:cNvPr>
          <p:cNvSpPr>
            <a:spLocks noGrp="1"/>
          </p:cNvSpPr>
          <p:nvPr>
            <p:ph type="ctrTitle"/>
          </p:nvPr>
        </p:nvSpPr>
        <p:spPr>
          <a:xfrm>
            <a:off x="827161" y="2188042"/>
            <a:ext cx="9126747" cy="1646302"/>
          </a:xfrm>
        </p:spPr>
        <p:txBody>
          <a:bodyPr/>
          <a:lstStyle/>
          <a:p>
            <a:r>
              <a:rPr lang="en-CA" b="1" dirty="0">
                <a:solidFill>
                  <a:schemeClr val="tx1"/>
                </a:solidFill>
              </a:rPr>
              <a:t>What does the Future Hold?</a:t>
            </a:r>
          </a:p>
        </p:txBody>
      </p:sp>
      <p:sp>
        <p:nvSpPr>
          <p:cNvPr id="3" name="Subtitle 2">
            <a:extLst>
              <a:ext uri="{FF2B5EF4-FFF2-40B4-BE49-F238E27FC236}">
                <a16:creationId xmlns:a16="http://schemas.microsoft.com/office/drawing/2014/main" id="{E0E5E85E-E02B-5F38-5447-6E29F694A6F6}"/>
              </a:ext>
            </a:extLst>
          </p:cNvPr>
          <p:cNvSpPr>
            <a:spLocks noGrp="1"/>
          </p:cNvSpPr>
          <p:nvPr>
            <p:ph type="subTitle" idx="1"/>
          </p:nvPr>
        </p:nvSpPr>
        <p:spPr>
          <a:xfrm>
            <a:off x="1507067" y="4669958"/>
            <a:ext cx="7766936" cy="1096899"/>
          </a:xfrm>
        </p:spPr>
        <p:txBody>
          <a:bodyPr/>
          <a:lstStyle/>
          <a:p>
            <a:r>
              <a:rPr lang="en-CA" dirty="0">
                <a:solidFill>
                  <a:schemeClr val="tx1"/>
                </a:solidFill>
              </a:rPr>
              <a:t>Bennett MacDonald</a:t>
            </a:r>
          </a:p>
          <a:p>
            <a:r>
              <a:rPr lang="en-CA" dirty="0">
                <a:solidFill>
                  <a:schemeClr val="tx1"/>
                </a:solidFill>
              </a:rPr>
              <a:t>January 28,2026</a:t>
            </a:r>
          </a:p>
        </p:txBody>
      </p:sp>
      <p:pic>
        <p:nvPicPr>
          <p:cNvPr id="5" name="Picture 4" descr="A black text on a white background&#10;&#10;AI-generated content may be incorrect.">
            <a:extLst>
              <a:ext uri="{FF2B5EF4-FFF2-40B4-BE49-F238E27FC236}">
                <a16:creationId xmlns:a16="http://schemas.microsoft.com/office/drawing/2014/main" id="{0A800ECF-2E21-B4B6-5A7F-879608B59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457" y="498200"/>
            <a:ext cx="5583936" cy="1819656"/>
          </a:xfrm>
          <a:prstGeom prst="rect">
            <a:avLst/>
          </a:prstGeom>
        </p:spPr>
      </p:pic>
    </p:spTree>
    <p:extLst>
      <p:ext uri="{BB962C8B-B14F-4D97-AF65-F5344CB8AC3E}">
        <p14:creationId xmlns:p14="http://schemas.microsoft.com/office/powerpoint/2010/main" val="3002861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30D3-F8F5-9124-13D1-7A8DCE456CC9}"/>
              </a:ext>
            </a:extLst>
          </p:cNvPr>
          <p:cNvSpPr>
            <a:spLocks noGrp="1"/>
          </p:cNvSpPr>
          <p:nvPr>
            <p:ph type="title"/>
          </p:nvPr>
        </p:nvSpPr>
        <p:spPr>
          <a:xfrm>
            <a:off x="470505" y="289123"/>
            <a:ext cx="8596668" cy="1320800"/>
          </a:xfrm>
        </p:spPr>
        <p:txBody>
          <a:bodyPr/>
          <a:lstStyle/>
          <a:p>
            <a:r>
              <a:rPr lang="en-US" b="1" dirty="0">
                <a:solidFill>
                  <a:schemeClr val="tx1"/>
                </a:solidFill>
              </a:rPr>
              <a:t>Anticipated Local Growth</a:t>
            </a:r>
          </a:p>
        </p:txBody>
      </p:sp>
      <p:sp>
        <p:nvSpPr>
          <p:cNvPr id="3" name="Content Placeholder 2">
            <a:extLst>
              <a:ext uri="{FF2B5EF4-FFF2-40B4-BE49-F238E27FC236}">
                <a16:creationId xmlns:a16="http://schemas.microsoft.com/office/drawing/2014/main" id="{F5F89F3D-7900-AF42-D972-64EF4C2762EC}"/>
              </a:ext>
            </a:extLst>
          </p:cNvPr>
          <p:cNvSpPr>
            <a:spLocks noGrp="1"/>
          </p:cNvSpPr>
          <p:nvPr>
            <p:ph sz="half" idx="1"/>
          </p:nvPr>
        </p:nvSpPr>
        <p:spPr>
          <a:xfrm>
            <a:off x="677334" y="1186544"/>
            <a:ext cx="4184035" cy="4647990"/>
          </a:xfrm>
        </p:spPr>
        <p:txBody>
          <a:bodyPr>
            <a:noAutofit/>
          </a:bodyPr>
          <a:lstStyle/>
          <a:p>
            <a:pPr marL="0" indent="0">
              <a:buNone/>
            </a:pPr>
            <a:r>
              <a:rPr lang="en-US" sz="2200" b="1" dirty="0">
                <a:solidFill>
                  <a:schemeClr val="tx1"/>
                </a:solidFill>
              </a:rPr>
              <a:t>Industries</a:t>
            </a:r>
          </a:p>
          <a:p>
            <a:pPr>
              <a:buFont typeface="Wingdings" panose="05000000000000000000" pitchFamily="2" charset="2"/>
              <a:buChar char="Ø"/>
            </a:pPr>
            <a:r>
              <a:rPr lang="en-US" sz="2200" dirty="0">
                <a:solidFill>
                  <a:schemeClr val="tx1"/>
                </a:solidFill>
              </a:rPr>
              <a:t>Nuclear</a:t>
            </a:r>
          </a:p>
          <a:p>
            <a:pPr>
              <a:buFont typeface="Wingdings" panose="05000000000000000000" pitchFamily="2" charset="2"/>
              <a:buChar char="Ø"/>
            </a:pPr>
            <a:r>
              <a:rPr lang="en-US" sz="2200" dirty="0">
                <a:solidFill>
                  <a:schemeClr val="tx1"/>
                </a:solidFill>
              </a:rPr>
              <a:t>Automation</a:t>
            </a:r>
          </a:p>
          <a:p>
            <a:pPr>
              <a:buFont typeface="Wingdings" panose="05000000000000000000" pitchFamily="2" charset="2"/>
              <a:buChar char="Ø"/>
            </a:pPr>
            <a:r>
              <a:rPr lang="en-US" sz="2200" dirty="0">
                <a:solidFill>
                  <a:schemeClr val="tx1"/>
                </a:solidFill>
              </a:rPr>
              <a:t>Aerospace</a:t>
            </a:r>
          </a:p>
          <a:p>
            <a:pPr>
              <a:buFont typeface="Wingdings" panose="05000000000000000000" pitchFamily="2" charset="2"/>
              <a:buChar char="Ø"/>
            </a:pPr>
            <a:r>
              <a:rPr lang="en-US" sz="2200" dirty="0">
                <a:solidFill>
                  <a:schemeClr val="tx1"/>
                </a:solidFill>
              </a:rPr>
              <a:t>Industries that feed into the Nation Building projects</a:t>
            </a:r>
          </a:p>
          <a:p>
            <a:pPr>
              <a:buFont typeface="Wingdings" panose="05000000000000000000" pitchFamily="2" charset="2"/>
              <a:buChar char="Ø"/>
            </a:pPr>
            <a:r>
              <a:rPr lang="en-US" sz="2200" dirty="0">
                <a:solidFill>
                  <a:schemeClr val="tx1"/>
                </a:solidFill>
              </a:rPr>
              <a:t>Manufacturing</a:t>
            </a:r>
          </a:p>
          <a:p>
            <a:pPr>
              <a:buFont typeface="Wingdings" panose="05000000000000000000" pitchFamily="2" charset="2"/>
              <a:buChar char="Ø"/>
            </a:pPr>
            <a:r>
              <a:rPr lang="en-US" sz="2200" dirty="0">
                <a:solidFill>
                  <a:schemeClr val="tx1"/>
                </a:solidFill>
              </a:rPr>
              <a:t>Caring Sector</a:t>
            </a:r>
          </a:p>
          <a:p>
            <a:pPr>
              <a:buFont typeface="Wingdings" panose="05000000000000000000" pitchFamily="2" charset="2"/>
              <a:buChar char="Ø"/>
            </a:pPr>
            <a:r>
              <a:rPr lang="en-US" sz="2200" dirty="0">
                <a:solidFill>
                  <a:schemeClr val="tx1"/>
                </a:solidFill>
              </a:rPr>
              <a:t>Start-up potential to grow </a:t>
            </a:r>
          </a:p>
        </p:txBody>
      </p:sp>
      <p:sp>
        <p:nvSpPr>
          <p:cNvPr id="5" name="Content Placeholder 4">
            <a:extLst>
              <a:ext uri="{FF2B5EF4-FFF2-40B4-BE49-F238E27FC236}">
                <a16:creationId xmlns:a16="http://schemas.microsoft.com/office/drawing/2014/main" id="{7B51D61B-A828-A5E3-7505-9A03485DD7F9}"/>
              </a:ext>
            </a:extLst>
          </p:cNvPr>
          <p:cNvSpPr>
            <a:spLocks noGrp="1"/>
          </p:cNvSpPr>
          <p:nvPr>
            <p:ph sz="half" idx="2"/>
          </p:nvPr>
        </p:nvSpPr>
        <p:spPr>
          <a:xfrm>
            <a:off x="5089967" y="1186544"/>
            <a:ext cx="4402375" cy="4647990"/>
          </a:xfrm>
        </p:spPr>
        <p:txBody>
          <a:bodyPr>
            <a:noAutofit/>
          </a:bodyPr>
          <a:lstStyle/>
          <a:p>
            <a:pPr marL="0" indent="0">
              <a:buNone/>
            </a:pPr>
            <a:r>
              <a:rPr lang="en-US" sz="2200" b="1" dirty="0">
                <a:solidFill>
                  <a:schemeClr val="tx1"/>
                </a:solidFill>
              </a:rPr>
              <a:t>Occupations</a:t>
            </a:r>
          </a:p>
          <a:p>
            <a:pPr>
              <a:buFont typeface="Wingdings" panose="05000000000000000000" pitchFamily="2" charset="2"/>
              <a:buChar char="Ø"/>
            </a:pPr>
            <a:r>
              <a:rPr lang="en-US" sz="2200" dirty="0">
                <a:solidFill>
                  <a:schemeClr val="tx1"/>
                </a:solidFill>
              </a:rPr>
              <a:t>Engineers and engineering techs (mechanical, electrical, mechatronics, nuclear, software**)</a:t>
            </a:r>
          </a:p>
          <a:p>
            <a:pPr>
              <a:buFont typeface="Wingdings" panose="05000000000000000000" pitchFamily="2" charset="2"/>
              <a:buChar char="Ø"/>
            </a:pPr>
            <a:r>
              <a:rPr lang="en-US" sz="2200" dirty="0">
                <a:solidFill>
                  <a:schemeClr val="tx1"/>
                </a:solidFill>
              </a:rPr>
              <a:t>Programmers (virtual environments)</a:t>
            </a:r>
          </a:p>
          <a:p>
            <a:pPr>
              <a:buFont typeface="Wingdings" panose="05000000000000000000" pitchFamily="2" charset="2"/>
              <a:buChar char="Ø"/>
            </a:pPr>
            <a:r>
              <a:rPr lang="en-US" sz="2200" dirty="0">
                <a:solidFill>
                  <a:schemeClr val="tx1"/>
                </a:solidFill>
              </a:rPr>
              <a:t>Skilled Trades (millwright, electrician, tool and die, MBTI, carpenters, aircraft and aviation trades)</a:t>
            </a:r>
          </a:p>
          <a:p>
            <a:pPr>
              <a:buFont typeface="Wingdings" panose="05000000000000000000" pitchFamily="2" charset="2"/>
              <a:buChar char="Ø"/>
            </a:pPr>
            <a:r>
              <a:rPr lang="en-US" sz="2200" dirty="0"/>
              <a:t>Frontline caring services staff (ECE, CYW, DSW, PSW, SSW)</a:t>
            </a:r>
          </a:p>
        </p:txBody>
      </p:sp>
      <p:pic>
        <p:nvPicPr>
          <p:cNvPr id="4" name="Picture 3">
            <a:extLst>
              <a:ext uri="{FF2B5EF4-FFF2-40B4-BE49-F238E27FC236}">
                <a16:creationId xmlns:a16="http://schemas.microsoft.com/office/drawing/2014/main" id="{645C5809-1CD6-B452-5080-AD6950E0C384}"/>
              </a:ext>
            </a:extLst>
          </p:cNvPr>
          <p:cNvPicPr>
            <a:picLocks noChangeAspect="1"/>
          </p:cNvPicPr>
          <p:nvPr/>
        </p:nvPicPr>
        <p:blipFill>
          <a:blip r:embed="rId3"/>
          <a:stretch>
            <a:fillRect/>
          </a:stretch>
        </p:blipFill>
        <p:spPr>
          <a:xfrm>
            <a:off x="677334" y="6032344"/>
            <a:ext cx="1649210" cy="536533"/>
          </a:xfrm>
          <a:prstGeom prst="rect">
            <a:avLst/>
          </a:prstGeom>
        </p:spPr>
      </p:pic>
    </p:spTree>
    <p:extLst>
      <p:ext uri="{BB962C8B-B14F-4D97-AF65-F5344CB8AC3E}">
        <p14:creationId xmlns:p14="http://schemas.microsoft.com/office/powerpoint/2010/main" val="222802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4881-D7AE-CC3A-5D48-89D4BFBF96F8}"/>
              </a:ext>
            </a:extLst>
          </p:cNvPr>
          <p:cNvSpPr>
            <a:spLocks noGrp="1"/>
          </p:cNvSpPr>
          <p:nvPr>
            <p:ph type="title"/>
          </p:nvPr>
        </p:nvSpPr>
        <p:spPr>
          <a:xfrm>
            <a:off x="677334" y="341334"/>
            <a:ext cx="8596668" cy="1320800"/>
          </a:xfrm>
        </p:spPr>
        <p:txBody>
          <a:bodyPr/>
          <a:lstStyle/>
          <a:p>
            <a:r>
              <a:rPr lang="en-CA" b="1" dirty="0">
                <a:solidFill>
                  <a:schemeClr val="tx1"/>
                </a:solidFill>
              </a:rPr>
              <a:t>** About that AI, robotics, automation thing…  </a:t>
            </a:r>
          </a:p>
        </p:txBody>
      </p:sp>
      <p:sp>
        <p:nvSpPr>
          <p:cNvPr id="3" name="Content Placeholder 2">
            <a:extLst>
              <a:ext uri="{FF2B5EF4-FFF2-40B4-BE49-F238E27FC236}">
                <a16:creationId xmlns:a16="http://schemas.microsoft.com/office/drawing/2014/main" id="{4717F14C-64A6-9D96-71F1-FC894EBE9C7C}"/>
              </a:ext>
            </a:extLst>
          </p:cNvPr>
          <p:cNvSpPr>
            <a:spLocks noGrp="1"/>
          </p:cNvSpPr>
          <p:nvPr>
            <p:ph idx="1"/>
          </p:nvPr>
        </p:nvSpPr>
        <p:spPr>
          <a:xfrm>
            <a:off x="677334" y="1807028"/>
            <a:ext cx="8596668" cy="4406867"/>
          </a:xfrm>
        </p:spPr>
        <p:txBody>
          <a:bodyPr>
            <a:normAutofit/>
          </a:bodyPr>
          <a:lstStyle/>
          <a:p>
            <a:pPr>
              <a:buFont typeface="Wingdings" panose="05000000000000000000" pitchFamily="2" charset="2"/>
              <a:buChar char="Ø"/>
            </a:pPr>
            <a:r>
              <a:rPr lang="en-CA" sz="2200" dirty="0">
                <a:solidFill>
                  <a:schemeClr val="tx1"/>
                </a:solidFill>
              </a:rPr>
              <a:t>Repetitive skills will disappear to be replaced with different roles or let people focus on different parts of their work: strategy, people, analysis</a:t>
            </a:r>
          </a:p>
          <a:p>
            <a:pPr>
              <a:buFont typeface="Wingdings" panose="05000000000000000000" pitchFamily="2" charset="2"/>
              <a:buChar char="Ø"/>
            </a:pPr>
            <a:r>
              <a:rPr lang="en-CA" sz="2200" dirty="0">
                <a:solidFill>
                  <a:schemeClr val="tx1"/>
                </a:solidFill>
              </a:rPr>
              <a:t>Least disruption to people and empathy-based roles</a:t>
            </a:r>
          </a:p>
          <a:p>
            <a:pPr>
              <a:buFont typeface="Wingdings" panose="05000000000000000000" pitchFamily="2" charset="2"/>
              <a:buChar char="Ø"/>
            </a:pPr>
            <a:r>
              <a:rPr lang="en-CA" sz="2200" dirty="0">
                <a:solidFill>
                  <a:schemeClr val="tx1"/>
                </a:solidFill>
              </a:rPr>
              <a:t>Many future jobs involve data, robotics, AI, information security, software development, programming, database and network professionals, mechanics, machinery repair</a:t>
            </a:r>
          </a:p>
          <a:p>
            <a:pPr>
              <a:buFont typeface="Wingdings" panose="05000000000000000000" pitchFamily="2" charset="2"/>
              <a:buChar char="Ø"/>
            </a:pPr>
            <a:r>
              <a:rPr lang="en-CA" sz="2200" dirty="0">
                <a:solidFill>
                  <a:schemeClr val="tx1"/>
                </a:solidFill>
              </a:rPr>
              <a:t>Skills needed as AI expands: Problem solving, Critical thinking, Fact identification, Pattern recognition, People skills, Data management, Prompt development (how to ask questions)</a:t>
            </a:r>
          </a:p>
        </p:txBody>
      </p:sp>
      <p:pic>
        <p:nvPicPr>
          <p:cNvPr id="4" name="Picture 3">
            <a:extLst>
              <a:ext uri="{FF2B5EF4-FFF2-40B4-BE49-F238E27FC236}">
                <a16:creationId xmlns:a16="http://schemas.microsoft.com/office/drawing/2014/main" id="{C976ED50-1B13-2664-73B6-880D869FCC42}"/>
              </a:ext>
            </a:extLst>
          </p:cNvPr>
          <p:cNvPicPr>
            <a:picLocks noChangeAspect="1"/>
          </p:cNvPicPr>
          <p:nvPr/>
        </p:nvPicPr>
        <p:blipFill>
          <a:blip r:embed="rId2"/>
          <a:stretch>
            <a:fillRect/>
          </a:stretch>
        </p:blipFill>
        <p:spPr>
          <a:xfrm>
            <a:off x="677334" y="5980133"/>
            <a:ext cx="1649210" cy="536533"/>
          </a:xfrm>
          <a:prstGeom prst="rect">
            <a:avLst/>
          </a:prstGeom>
        </p:spPr>
      </p:pic>
      <p:pic>
        <p:nvPicPr>
          <p:cNvPr id="6" name="Picture 5">
            <a:hlinkClick r:id="rId3"/>
            <a:extLst>
              <a:ext uri="{FF2B5EF4-FFF2-40B4-BE49-F238E27FC236}">
                <a16:creationId xmlns:a16="http://schemas.microsoft.com/office/drawing/2014/main" id="{724CF9BB-8E06-733A-34B1-B994D5AA3D03}"/>
              </a:ext>
            </a:extLst>
          </p:cNvPr>
          <p:cNvPicPr>
            <a:picLocks noChangeAspect="1"/>
          </p:cNvPicPr>
          <p:nvPr/>
        </p:nvPicPr>
        <p:blipFill>
          <a:blip r:embed="rId4"/>
          <a:stretch>
            <a:fillRect/>
          </a:stretch>
        </p:blipFill>
        <p:spPr>
          <a:xfrm>
            <a:off x="9274002" y="2281610"/>
            <a:ext cx="2038745" cy="2447180"/>
          </a:xfrm>
          <a:prstGeom prst="rect">
            <a:avLst/>
          </a:prstGeom>
        </p:spPr>
      </p:pic>
    </p:spTree>
    <p:extLst>
      <p:ext uri="{BB962C8B-B14F-4D97-AF65-F5344CB8AC3E}">
        <p14:creationId xmlns:p14="http://schemas.microsoft.com/office/powerpoint/2010/main" val="8123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CF5E-7B1B-6B09-00F9-0090CF7DA075}"/>
              </a:ext>
            </a:extLst>
          </p:cNvPr>
          <p:cNvSpPr>
            <a:spLocks noGrp="1"/>
          </p:cNvSpPr>
          <p:nvPr>
            <p:ph type="title"/>
          </p:nvPr>
        </p:nvSpPr>
        <p:spPr>
          <a:xfrm>
            <a:off x="503163" y="335885"/>
            <a:ext cx="8596668" cy="679269"/>
          </a:xfrm>
        </p:spPr>
        <p:txBody>
          <a:bodyPr>
            <a:normAutofit/>
          </a:bodyPr>
          <a:lstStyle/>
          <a:p>
            <a:r>
              <a:rPr lang="en-CA" b="1" dirty="0">
                <a:solidFill>
                  <a:schemeClr val="tx1"/>
                </a:solidFill>
              </a:rPr>
              <a:t>Skilled Trades: The Info You Need</a:t>
            </a:r>
            <a:endParaRPr lang="en-US" b="1" dirty="0">
              <a:solidFill>
                <a:schemeClr val="tx1"/>
              </a:solidFill>
            </a:endParaRPr>
          </a:p>
        </p:txBody>
      </p:sp>
      <p:sp>
        <p:nvSpPr>
          <p:cNvPr id="3" name="Content Placeholder 2">
            <a:extLst>
              <a:ext uri="{FF2B5EF4-FFF2-40B4-BE49-F238E27FC236}">
                <a16:creationId xmlns:a16="http://schemas.microsoft.com/office/drawing/2014/main" id="{1CB8A344-A49F-F726-A74D-186FF525261F}"/>
              </a:ext>
            </a:extLst>
          </p:cNvPr>
          <p:cNvSpPr>
            <a:spLocks noGrp="1"/>
          </p:cNvSpPr>
          <p:nvPr>
            <p:ph idx="1"/>
          </p:nvPr>
        </p:nvSpPr>
        <p:spPr>
          <a:xfrm>
            <a:off x="677334" y="1178673"/>
            <a:ext cx="8751338" cy="4316353"/>
          </a:xfrm>
        </p:spPr>
        <p:txBody>
          <a:bodyPr>
            <a:noAutofit/>
          </a:bodyPr>
          <a:lstStyle/>
          <a:p>
            <a:pPr>
              <a:buFont typeface="Wingdings" panose="05000000000000000000" pitchFamily="2" charset="2"/>
              <a:buChar char="Ø"/>
            </a:pPr>
            <a:r>
              <a:rPr lang="en-CA" sz="2200" dirty="0">
                <a:solidFill>
                  <a:schemeClr val="tx1"/>
                </a:solidFill>
              </a:rPr>
              <a:t>144 trades in Ontario</a:t>
            </a:r>
          </a:p>
          <a:p>
            <a:pPr>
              <a:buFont typeface="Wingdings" panose="05000000000000000000" pitchFamily="2" charset="2"/>
              <a:buChar char="Ø"/>
            </a:pPr>
            <a:r>
              <a:rPr lang="en-CA" sz="2200" dirty="0">
                <a:solidFill>
                  <a:schemeClr val="tx1"/>
                </a:solidFill>
              </a:rPr>
              <a:t>4 areas: Industrial, Construction, Service and Motive Power</a:t>
            </a:r>
          </a:p>
          <a:p>
            <a:pPr>
              <a:buFont typeface="Wingdings" panose="05000000000000000000" pitchFamily="2" charset="2"/>
              <a:buChar char="Ø"/>
            </a:pPr>
            <a:r>
              <a:rPr lang="en-CA" sz="2200" dirty="0">
                <a:solidFill>
                  <a:schemeClr val="tx1"/>
                </a:solidFill>
              </a:rPr>
              <a:t>23 of them are compulsory (Register and do an apprenticeship)</a:t>
            </a:r>
          </a:p>
          <a:p>
            <a:pPr>
              <a:buFont typeface="Wingdings" panose="05000000000000000000" pitchFamily="2" charset="2"/>
              <a:buChar char="Ø"/>
            </a:pPr>
            <a:r>
              <a:rPr lang="en-CA" sz="2200" dirty="0">
                <a:solidFill>
                  <a:schemeClr val="tx1"/>
                </a:solidFill>
              </a:rPr>
              <a:t>Often takes 2-4 years of experience to complete an apprenticeship along with education</a:t>
            </a:r>
          </a:p>
          <a:p>
            <a:pPr>
              <a:buFont typeface="Wingdings" panose="05000000000000000000" pitchFamily="2" charset="2"/>
              <a:buChar char="Ø"/>
            </a:pPr>
            <a:r>
              <a:rPr lang="en-CA" sz="2200" dirty="0">
                <a:solidFill>
                  <a:schemeClr val="tx1"/>
                </a:solidFill>
              </a:rPr>
              <a:t>The knowledge to do many of these trades is offered through college diplomas.</a:t>
            </a:r>
          </a:p>
          <a:p>
            <a:pPr>
              <a:buFont typeface="Wingdings" panose="05000000000000000000" pitchFamily="2" charset="2"/>
              <a:buChar char="Ø"/>
            </a:pPr>
            <a:r>
              <a:rPr lang="en-CA" sz="2200" dirty="0">
                <a:solidFill>
                  <a:schemeClr val="tx1"/>
                </a:solidFill>
              </a:rPr>
              <a:t>A reframe: Many of these careers are postsecondary STEM careers (need math, physics, chemistry, technical knowledge) that are for people who also like to work with their hands.</a:t>
            </a:r>
          </a:p>
          <a:p>
            <a:pPr>
              <a:buFont typeface="Wingdings" panose="05000000000000000000" pitchFamily="2" charset="2"/>
              <a:buChar char="Ø"/>
            </a:pPr>
            <a:r>
              <a:rPr lang="en-US" sz="2200" dirty="0">
                <a:solidFill>
                  <a:schemeClr val="tx1"/>
                </a:solidFill>
              </a:rPr>
              <a:t>And they can pay well – pay varies by trade and what you decide to do with it</a:t>
            </a:r>
          </a:p>
          <a:p>
            <a:pPr>
              <a:buFont typeface="Wingdings" panose="05000000000000000000" pitchFamily="2" charset="2"/>
              <a:buChar char="Ø"/>
            </a:pPr>
            <a:endParaRPr lang="en-CA" sz="1900" dirty="0">
              <a:solidFill>
                <a:schemeClr val="tx1"/>
              </a:solidFill>
            </a:endParaRPr>
          </a:p>
        </p:txBody>
      </p:sp>
      <p:pic>
        <p:nvPicPr>
          <p:cNvPr id="4" name="Picture 3">
            <a:extLst>
              <a:ext uri="{FF2B5EF4-FFF2-40B4-BE49-F238E27FC236}">
                <a16:creationId xmlns:a16="http://schemas.microsoft.com/office/drawing/2014/main" id="{D5A3E677-745D-8453-33D4-83FA594C17CE}"/>
              </a:ext>
            </a:extLst>
          </p:cNvPr>
          <p:cNvPicPr>
            <a:picLocks noChangeAspect="1"/>
          </p:cNvPicPr>
          <p:nvPr/>
        </p:nvPicPr>
        <p:blipFill>
          <a:blip r:embed="rId2"/>
          <a:stretch>
            <a:fillRect/>
          </a:stretch>
        </p:blipFill>
        <p:spPr>
          <a:xfrm>
            <a:off x="7284110" y="5773513"/>
            <a:ext cx="1649210" cy="536533"/>
          </a:xfrm>
          <a:prstGeom prst="rect">
            <a:avLst/>
          </a:prstGeom>
        </p:spPr>
      </p:pic>
    </p:spTree>
    <p:extLst>
      <p:ext uri="{BB962C8B-B14F-4D97-AF65-F5344CB8AC3E}">
        <p14:creationId xmlns:p14="http://schemas.microsoft.com/office/powerpoint/2010/main" val="191453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3C24F-832E-051F-6B1C-5BB1656FA9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438AF-CBA7-E67F-CD6B-944BFEE50147}"/>
              </a:ext>
            </a:extLst>
          </p:cNvPr>
          <p:cNvSpPr>
            <a:spLocks noGrp="1"/>
          </p:cNvSpPr>
          <p:nvPr>
            <p:ph type="title"/>
          </p:nvPr>
        </p:nvSpPr>
        <p:spPr>
          <a:xfrm>
            <a:off x="677334" y="226423"/>
            <a:ext cx="8596668" cy="679269"/>
          </a:xfrm>
        </p:spPr>
        <p:txBody>
          <a:bodyPr>
            <a:normAutofit/>
          </a:bodyPr>
          <a:lstStyle/>
          <a:p>
            <a:r>
              <a:rPr lang="en-CA" b="1" dirty="0">
                <a:solidFill>
                  <a:schemeClr val="tx1"/>
                </a:solidFill>
              </a:rPr>
              <a:t>Skilled Trades: The Info You Need</a:t>
            </a:r>
            <a:endParaRPr lang="en-US" b="1" dirty="0">
              <a:solidFill>
                <a:schemeClr val="tx1"/>
              </a:solidFill>
            </a:endParaRPr>
          </a:p>
        </p:txBody>
      </p:sp>
      <p:sp>
        <p:nvSpPr>
          <p:cNvPr id="3" name="Content Placeholder 2">
            <a:extLst>
              <a:ext uri="{FF2B5EF4-FFF2-40B4-BE49-F238E27FC236}">
                <a16:creationId xmlns:a16="http://schemas.microsoft.com/office/drawing/2014/main" id="{00BED5D5-E74D-D03A-F8A9-5601ECD95290}"/>
              </a:ext>
            </a:extLst>
          </p:cNvPr>
          <p:cNvSpPr>
            <a:spLocks noGrp="1"/>
          </p:cNvSpPr>
          <p:nvPr>
            <p:ph idx="1"/>
          </p:nvPr>
        </p:nvSpPr>
        <p:spPr>
          <a:xfrm>
            <a:off x="677334" y="905692"/>
            <a:ext cx="8751338" cy="5529941"/>
          </a:xfrm>
        </p:spPr>
        <p:txBody>
          <a:bodyPr>
            <a:noAutofit/>
          </a:bodyPr>
          <a:lstStyle/>
          <a:p>
            <a:pPr>
              <a:buFont typeface="Wingdings" panose="05000000000000000000" pitchFamily="2" charset="2"/>
              <a:buChar char="Ø"/>
            </a:pPr>
            <a:r>
              <a:rPr lang="en-CA" sz="2200" dirty="0">
                <a:solidFill>
                  <a:schemeClr val="tx1"/>
                </a:solidFill>
              </a:rPr>
              <a:t>These careers have impact in people’s lives</a:t>
            </a:r>
          </a:p>
          <a:p>
            <a:pPr lvl="1">
              <a:buFont typeface="Wingdings" panose="05000000000000000000" pitchFamily="2" charset="2"/>
              <a:buChar char="Ø"/>
            </a:pPr>
            <a:r>
              <a:rPr lang="en-CA" sz="2200" dirty="0">
                <a:solidFill>
                  <a:schemeClr val="tx1"/>
                </a:solidFill>
              </a:rPr>
              <a:t>Carpenters, plumbers and electricians will build the 64,000 housing units across southwestern rural parts of the province.</a:t>
            </a:r>
          </a:p>
          <a:p>
            <a:pPr lvl="1">
              <a:buFont typeface="Wingdings" panose="05000000000000000000" pitchFamily="2" charset="2"/>
              <a:buChar char="Ø"/>
            </a:pPr>
            <a:r>
              <a:rPr lang="en-CA" sz="2200" dirty="0">
                <a:solidFill>
                  <a:schemeClr val="tx1"/>
                </a:solidFill>
              </a:rPr>
              <a:t>HVAC fix furnaces and air conditioners that keep our elderly and children from freezing or overheating.</a:t>
            </a:r>
          </a:p>
          <a:p>
            <a:pPr lvl="1">
              <a:buFont typeface="Wingdings" panose="05000000000000000000" pitchFamily="2" charset="2"/>
              <a:buChar char="Ø"/>
            </a:pPr>
            <a:r>
              <a:rPr lang="en-CA" sz="2200" dirty="0">
                <a:solidFill>
                  <a:schemeClr val="tx1"/>
                </a:solidFill>
              </a:rPr>
              <a:t>Mechanics fix vehicles that take us to the cottage and to work, deliver our Amazon purchases, harvest our food, fly us to foreign destinations, mine critical minerals.</a:t>
            </a:r>
          </a:p>
          <a:p>
            <a:pPr lvl="1">
              <a:buFont typeface="Wingdings" panose="05000000000000000000" pitchFamily="2" charset="2"/>
              <a:buChar char="Ø"/>
            </a:pPr>
            <a:r>
              <a:rPr lang="en-US" sz="2200" dirty="0">
                <a:solidFill>
                  <a:schemeClr val="tx1"/>
                </a:solidFill>
              </a:rPr>
              <a:t>Hairstylists and barbers make sure our most special moments are close to picture perfect</a:t>
            </a:r>
          </a:p>
          <a:p>
            <a:pPr lvl="1">
              <a:buFont typeface="Wingdings" panose="05000000000000000000" pitchFamily="2" charset="2"/>
              <a:buChar char="Ø"/>
            </a:pPr>
            <a:r>
              <a:rPr lang="en-US" sz="2200" dirty="0">
                <a:solidFill>
                  <a:schemeClr val="tx1"/>
                </a:solidFill>
              </a:rPr>
              <a:t>Child development practitioners, child and youth worker and developmental service workers care for our loved ones everyday.</a:t>
            </a:r>
          </a:p>
        </p:txBody>
      </p:sp>
      <p:pic>
        <p:nvPicPr>
          <p:cNvPr id="4" name="Picture 3">
            <a:extLst>
              <a:ext uri="{FF2B5EF4-FFF2-40B4-BE49-F238E27FC236}">
                <a16:creationId xmlns:a16="http://schemas.microsoft.com/office/drawing/2014/main" id="{DF5BA33B-3DB5-2FFE-18B6-B3F5F5F17865}"/>
              </a:ext>
            </a:extLst>
          </p:cNvPr>
          <p:cNvPicPr>
            <a:picLocks noChangeAspect="1"/>
          </p:cNvPicPr>
          <p:nvPr/>
        </p:nvPicPr>
        <p:blipFill>
          <a:blip r:embed="rId3"/>
          <a:stretch>
            <a:fillRect/>
          </a:stretch>
        </p:blipFill>
        <p:spPr>
          <a:xfrm>
            <a:off x="677334" y="6095044"/>
            <a:ext cx="1649210" cy="536533"/>
          </a:xfrm>
          <a:prstGeom prst="rect">
            <a:avLst/>
          </a:prstGeom>
        </p:spPr>
      </p:pic>
    </p:spTree>
    <p:extLst>
      <p:ext uri="{BB962C8B-B14F-4D97-AF65-F5344CB8AC3E}">
        <p14:creationId xmlns:p14="http://schemas.microsoft.com/office/powerpoint/2010/main" val="29808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5CD8-047A-8395-247A-BAAD3A00720E}"/>
              </a:ext>
            </a:extLst>
          </p:cNvPr>
          <p:cNvSpPr>
            <a:spLocks noGrp="1"/>
          </p:cNvSpPr>
          <p:nvPr>
            <p:ph type="title"/>
          </p:nvPr>
        </p:nvSpPr>
        <p:spPr>
          <a:xfrm>
            <a:off x="677334" y="252549"/>
            <a:ext cx="8596668" cy="714103"/>
          </a:xfrm>
        </p:spPr>
        <p:txBody>
          <a:bodyPr>
            <a:normAutofit/>
          </a:bodyPr>
          <a:lstStyle/>
          <a:p>
            <a:r>
              <a:rPr lang="en-CA" b="1" dirty="0">
                <a:solidFill>
                  <a:schemeClr val="tx1"/>
                </a:solidFill>
              </a:rPr>
              <a:t>Skills and Learning Needed</a:t>
            </a:r>
            <a:endParaRPr lang="en-US" b="1" dirty="0">
              <a:solidFill>
                <a:schemeClr val="tx1"/>
              </a:solidFill>
            </a:endParaRPr>
          </a:p>
        </p:txBody>
      </p:sp>
      <p:sp>
        <p:nvSpPr>
          <p:cNvPr id="3" name="Content Placeholder 2">
            <a:extLst>
              <a:ext uri="{FF2B5EF4-FFF2-40B4-BE49-F238E27FC236}">
                <a16:creationId xmlns:a16="http://schemas.microsoft.com/office/drawing/2014/main" id="{FFF1CC7E-E478-F65A-F2A6-D354EBFF9BBD}"/>
              </a:ext>
            </a:extLst>
          </p:cNvPr>
          <p:cNvSpPr>
            <a:spLocks noGrp="1"/>
          </p:cNvSpPr>
          <p:nvPr>
            <p:ph idx="1"/>
          </p:nvPr>
        </p:nvSpPr>
        <p:spPr>
          <a:xfrm>
            <a:off x="677334" y="1088572"/>
            <a:ext cx="8596668" cy="5159828"/>
          </a:xfrm>
        </p:spPr>
        <p:txBody>
          <a:bodyPr>
            <a:normAutofit/>
          </a:bodyPr>
          <a:lstStyle/>
          <a:p>
            <a:pPr>
              <a:buFont typeface="Wingdings" panose="05000000000000000000" pitchFamily="2" charset="2"/>
              <a:buChar char="Ø"/>
            </a:pPr>
            <a:r>
              <a:rPr lang="en-CA" sz="2200" dirty="0">
                <a:solidFill>
                  <a:schemeClr val="tx1"/>
                </a:solidFill>
              </a:rPr>
              <a:t>Some of these jobs that will be in-demand don’t even exist yet.</a:t>
            </a:r>
          </a:p>
          <a:p>
            <a:pPr>
              <a:buFont typeface="Wingdings" panose="05000000000000000000" pitchFamily="2" charset="2"/>
              <a:buChar char="Ø"/>
            </a:pPr>
            <a:r>
              <a:rPr lang="en-US" sz="2200" dirty="0">
                <a:solidFill>
                  <a:schemeClr val="tx1"/>
                </a:solidFill>
              </a:rPr>
              <a:t>Different lists out there give the top skills so picked some commonalities</a:t>
            </a:r>
          </a:p>
          <a:p>
            <a:pPr lvl="1">
              <a:buFont typeface="Wingdings" panose="05000000000000000000" pitchFamily="2" charset="2"/>
              <a:buChar char="Ø"/>
            </a:pPr>
            <a:r>
              <a:rPr lang="en-US" sz="2200" dirty="0">
                <a:solidFill>
                  <a:schemeClr val="tx1"/>
                </a:solidFill>
              </a:rPr>
              <a:t>Digital literacy</a:t>
            </a:r>
          </a:p>
          <a:p>
            <a:pPr lvl="1">
              <a:buFont typeface="Wingdings" panose="05000000000000000000" pitchFamily="2" charset="2"/>
              <a:buChar char="Ø"/>
            </a:pPr>
            <a:r>
              <a:rPr lang="en-US" sz="2200" dirty="0">
                <a:solidFill>
                  <a:schemeClr val="tx1"/>
                </a:solidFill>
              </a:rPr>
              <a:t>Emotional intelligence</a:t>
            </a:r>
          </a:p>
          <a:p>
            <a:pPr lvl="1">
              <a:buFont typeface="Wingdings" panose="05000000000000000000" pitchFamily="2" charset="2"/>
              <a:buChar char="Ø"/>
            </a:pPr>
            <a:r>
              <a:rPr lang="en-US" sz="2200" dirty="0">
                <a:solidFill>
                  <a:schemeClr val="tx1"/>
                </a:solidFill>
              </a:rPr>
              <a:t>Creative and innovative mindset</a:t>
            </a:r>
          </a:p>
          <a:p>
            <a:pPr lvl="1">
              <a:buFont typeface="Wingdings" panose="05000000000000000000" pitchFamily="2" charset="2"/>
              <a:buChar char="Ø"/>
            </a:pPr>
            <a:r>
              <a:rPr lang="en-US" sz="2200" dirty="0">
                <a:solidFill>
                  <a:schemeClr val="tx1"/>
                </a:solidFill>
              </a:rPr>
              <a:t>Critical thinking</a:t>
            </a:r>
          </a:p>
          <a:p>
            <a:pPr lvl="1">
              <a:buFont typeface="Wingdings" panose="05000000000000000000" pitchFamily="2" charset="2"/>
              <a:buChar char="Ø"/>
            </a:pPr>
            <a:r>
              <a:rPr lang="en-US" sz="2200" dirty="0">
                <a:solidFill>
                  <a:schemeClr val="tx1"/>
                </a:solidFill>
              </a:rPr>
              <a:t>Data literacy</a:t>
            </a:r>
          </a:p>
          <a:p>
            <a:pPr lvl="1">
              <a:buFont typeface="Wingdings" panose="05000000000000000000" pitchFamily="2" charset="2"/>
              <a:buChar char="Ø"/>
            </a:pPr>
            <a:r>
              <a:rPr lang="en-US" sz="2200" dirty="0">
                <a:solidFill>
                  <a:schemeClr val="tx1"/>
                </a:solidFill>
              </a:rPr>
              <a:t>Continuous learning/Growth mindset</a:t>
            </a:r>
          </a:p>
          <a:p>
            <a:pPr lvl="1">
              <a:buFont typeface="Wingdings" panose="05000000000000000000" pitchFamily="2" charset="2"/>
              <a:buChar char="Ø"/>
            </a:pPr>
            <a:r>
              <a:rPr lang="en-US" sz="2200" dirty="0">
                <a:solidFill>
                  <a:schemeClr val="tx1"/>
                </a:solidFill>
              </a:rPr>
              <a:t>Independent</a:t>
            </a:r>
          </a:p>
          <a:p>
            <a:pPr lvl="1">
              <a:buFont typeface="Wingdings" panose="05000000000000000000" pitchFamily="2" charset="2"/>
              <a:buChar char="Ø"/>
            </a:pPr>
            <a:r>
              <a:rPr lang="en-US" sz="2200" dirty="0">
                <a:solidFill>
                  <a:schemeClr val="tx1"/>
                </a:solidFill>
              </a:rPr>
              <a:t>Communication </a:t>
            </a:r>
          </a:p>
        </p:txBody>
      </p:sp>
      <p:pic>
        <p:nvPicPr>
          <p:cNvPr id="4" name="Picture 3">
            <a:extLst>
              <a:ext uri="{FF2B5EF4-FFF2-40B4-BE49-F238E27FC236}">
                <a16:creationId xmlns:a16="http://schemas.microsoft.com/office/drawing/2014/main" id="{635F2CDB-F194-95A2-A1E1-03FD28AA4306}"/>
              </a:ext>
            </a:extLst>
          </p:cNvPr>
          <p:cNvPicPr>
            <a:picLocks noChangeAspect="1"/>
          </p:cNvPicPr>
          <p:nvPr/>
        </p:nvPicPr>
        <p:blipFill>
          <a:blip r:embed="rId3"/>
          <a:stretch>
            <a:fillRect/>
          </a:stretch>
        </p:blipFill>
        <p:spPr>
          <a:xfrm>
            <a:off x="677334" y="6095044"/>
            <a:ext cx="1649210" cy="536533"/>
          </a:xfrm>
          <a:prstGeom prst="rect">
            <a:avLst/>
          </a:prstGeom>
        </p:spPr>
      </p:pic>
    </p:spTree>
    <p:extLst>
      <p:ext uri="{BB962C8B-B14F-4D97-AF65-F5344CB8AC3E}">
        <p14:creationId xmlns:p14="http://schemas.microsoft.com/office/powerpoint/2010/main" val="87261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website&#10;&#10;AI-generated content may be incorrect.">
            <a:extLst>
              <a:ext uri="{FF2B5EF4-FFF2-40B4-BE49-F238E27FC236}">
                <a16:creationId xmlns:a16="http://schemas.microsoft.com/office/drawing/2014/main" id="{227B347A-E93F-3213-3390-DCE948496BCF}"/>
              </a:ext>
            </a:extLst>
          </p:cNvPr>
          <p:cNvPicPr>
            <a:picLocks noChangeAspect="1"/>
          </p:cNvPicPr>
          <p:nvPr/>
        </p:nvPicPr>
        <p:blipFill>
          <a:blip r:embed="rId3"/>
          <a:srcRect r="1" b="8907"/>
          <a:stretch>
            <a:fillRect/>
          </a:stretch>
        </p:blipFill>
        <p:spPr>
          <a:xfrm>
            <a:off x="568452" y="571500"/>
            <a:ext cx="11055096" cy="5715000"/>
          </a:xfrm>
          <a:prstGeom prst="rect">
            <a:avLst/>
          </a:prstGeom>
        </p:spPr>
      </p:pic>
    </p:spTree>
    <p:extLst>
      <p:ext uri="{BB962C8B-B14F-4D97-AF65-F5344CB8AC3E}">
        <p14:creationId xmlns:p14="http://schemas.microsoft.com/office/powerpoint/2010/main" val="75503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635D34-E776-E2AE-850B-DC7A1DC55D23}"/>
              </a:ext>
            </a:extLst>
          </p:cNvPr>
          <p:cNvSpPr>
            <a:spLocks noGrp="1"/>
          </p:cNvSpPr>
          <p:nvPr>
            <p:ph type="body" idx="1"/>
          </p:nvPr>
        </p:nvSpPr>
        <p:spPr/>
        <p:txBody>
          <a:bodyPr>
            <a:normAutofit/>
          </a:bodyPr>
          <a:lstStyle/>
          <a:p>
            <a:pPr algn="ctr"/>
            <a:r>
              <a:rPr lang="en-CA" sz="4400" dirty="0">
                <a:solidFill>
                  <a:schemeClr val="tx1"/>
                </a:solidFill>
              </a:rPr>
              <a:t>Questions?</a:t>
            </a:r>
            <a:endParaRPr lang="en-US" sz="4400" dirty="0">
              <a:solidFill>
                <a:schemeClr val="tx1"/>
              </a:solidFill>
            </a:endParaRPr>
          </a:p>
        </p:txBody>
      </p:sp>
      <p:pic>
        <p:nvPicPr>
          <p:cNvPr id="2" name="Picture 1">
            <a:extLst>
              <a:ext uri="{FF2B5EF4-FFF2-40B4-BE49-F238E27FC236}">
                <a16:creationId xmlns:a16="http://schemas.microsoft.com/office/drawing/2014/main" id="{E4AC46F0-D78E-7DD7-B5DC-6F4C41338DA8}"/>
              </a:ext>
            </a:extLst>
          </p:cNvPr>
          <p:cNvPicPr>
            <a:picLocks noChangeAspect="1"/>
          </p:cNvPicPr>
          <p:nvPr/>
        </p:nvPicPr>
        <p:blipFill>
          <a:blip r:embed="rId2"/>
          <a:stretch>
            <a:fillRect/>
          </a:stretch>
        </p:blipFill>
        <p:spPr>
          <a:xfrm>
            <a:off x="1872343" y="859972"/>
            <a:ext cx="7275631" cy="3826982"/>
          </a:xfrm>
          <a:prstGeom prst="rect">
            <a:avLst/>
          </a:prstGeom>
        </p:spPr>
      </p:pic>
    </p:spTree>
    <p:extLst>
      <p:ext uri="{BB962C8B-B14F-4D97-AF65-F5344CB8AC3E}">
        <p14:creationId xmlns:p14="http://schemas.microsoft.com/office/powerpoint/2010/main" val="109780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AB5C-D701-5175-78F0-F394D148D2E4}"/>
              </a:ext>
            </a:extLst>
          </p:cNvPr>
          <p:cNvSpPr>
            <a:spLocks noGrp="1"/>
          </p:cNvSpPr>
          <p:nvPr>
            <p:ph type="title"/>
          </p:nvPr>
        </p:nvSpPr>
        <p:spPr>
          <a:xfrm>
            <a:off x="660887" y="455060"/>
            <a:ext cx="8596668" cy="770626"/>
          </a:xfrm>
        </p:spPr>
        <p:txBody>
          <a:bodyPr/>
          <a:lstStyle/>
          <a:p>
            <a:r>
              <a:rPr lang="en-CA" b="1" dirty="0">
                <a:solidFill>
                  <a:schemeClr val="tx1"/>
                </a:solidFill>
              </a:rPr>
              <a:t>It looks scary…</a:t>
            </a:r>
          </a:p>
        </p:txBody>
      </p:sp>
      <p:pic>
        <p:nvPicPr>
          <p:cNvPr id="5" name="Picture 4">
            <a:extLst>
              <a:ext uri="{FF2B5EF4-FFF2-40B4-BE49-F238E27FC236}">
                <a16:creationId xmlns:a16="http://schemas.microsoft.com/office/drawing/2014/main" id="{201BD4C5-8A6B-AC33-E850-4C52DCD73B0C}"/>
              </a:ext>
            </a:extLst>
          </p:cNvPr>
          <p:cNvPicPr>
            <a:picLocks noChangeAspect="1"/>
          </p:cNvPicPr>
          <p:nvPr/>
        </p:nvPicPr>
        <p:blipFill>
          <a:blip r:embed="rId3"/>
          <a:stretch>
            <a:fillRect/>
          </a:stretch>
        </p:blipFill>
        <p:spPr>
          <a:xfrm>
            <a:off x="677334" y="6041362"/>
            <a:ext cx="1649210" cy="536533"/>
          </a:xfrm>
          <a:prstGeom prst="rect">
            <a:avLst/>
          </a:prstGeom>
        </p:spPr>
      </p:pic>
      <p:sp>
        <p:nvSpPr>
          <p:cNvPr id="6" name="Oval 5">
            <a:extLst>
              <a:ext uri="{FF2B5EF4-FFF2-40B4-BE49-F238E27FC236}">
                <a16:creationId xmlns:a16="http://schemas.microsoft.com/office/drawing/2014/main" id="{72279821-7BCD-B7FE-28E2-551A6DC9981B}"/>
              </a:ext>
            </a:extLst>
          </p:cNvPr>
          <p:cNvSpPr/>
          <p:nvPr/>
        </p:nvSpPr>
        <p:spPr>
          <a:xfrm>
            <a:off x="4942936" y="855523"/>
            <a:ext cx="2579298" cy="117319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53F6B7CD-A3FF-B67A-EAB4-691EDA86FF9D}"/>
              </a:ext>
            </a:extLst>
          </p:cNvPr>
          <p:cNvSpPr txBox="1"/>
          <p:nvPr/>
        </p:nvSpPr>
        <p:spPr>
          <a:xfrm>
            <a:off x="5542471" y="1040579"/>
            <a:ext cx="1587261" cy="646331"/>
          </a:xfrm>
          <a:prstGeom prst="rect">
            <a:avLst/>
          </a:prstGeom>
          <a:noFill/>
        </p:spPr>
        <p:txBody>
          <a:bodyPr wrap="square" rtlCol="0">
            <a:spAutoFit/>
          </a:bodyPr>
          <a:lstStyle/>
          <a:p>
            <a:r>
              <a:rPr lang="en-US" dirty="0"/>
              <a:t>Multiple jobs and careers</a:t>
            </a:r>
            <a:endParaRPr lang="en-CA" dirty="0"/>
          </a:p>
        </p:txBody>
      </p:sp>
      <p:sp>
        <p:nvSpPr>
          <p:cNvPr id="10" name="Oval 9">
            <a:extLst>
              <a:ext uri="{FF2B5EF4-FFF2-40B4-BE49-F238E27FC236}">
                <a16:creationId xmlns:a16="http://schemas.microsoft.com/office/drawing/2014/main" id="{1AB19311-1300-2D5B-B5BE-93857DDF6C1C}"/>
              </a:ext>
            </a:extLst>
          </p:cNvPr>
          <p:cNvSpPr/>
          <p:nvPr/>
        </p:nvSpPr>
        <p:spPr>
          <a:xfrm>
            <a:off x="6819652" y="4725620"/>
            <a:ext cx="2579298" cy="1173193"/>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227A4AD0-9B4F-E5D5-5399-0B93E5D35ECF}"/>
              </a:ext>
            </a:extLst>
          </p:cNvPr>
          <p:cNvSpPr txBox="1"/>
          <p:nvPr/>
        </p:nvSpPr>
        <p:spPr>
          <a:xfrm>
            <a:off x="7129732" y="4972670"/>
            <a:ext cx="2061714" cy="646331"/>
          </a:xfrm>
          <a:prstGeom prst="rect">
            <a:avLst/>
          </a:prstGeom>
          <a:noFill/>
        </p:spPr>
        <p:txBody>
          <a:bodyPr wrap="square" rtlCol="0">
            <a:spAutoFit/>
          </a:bodyPr>
          <a:lstStyle/>
          <a:p>
            <a:pPr algn="ctr"/>
            <a:r>
              <a:rPr lang="en-US" dirty="0"/>
              <a:t>Jobs will disappear or shift</a:t>
            </a:r>
            <a:endParaRPr lang="en-CA" dirty="0"/>
          </a:p>
        </p:txBody>
      </p:sp>
      <p:sp>
        <p:nvSpPr>
          <p:cNvPr id="13" name="Oval 12">
            <a:extLst>
              <a:ext uri="{FF2B5EF4-FFF2-40B4-BE49-F238E27FC236}">
                <a16:creationId xmlns:a16="http://schemas.microsoft.com/office/drawing/2014/main" id="{34090DF0-9576-FC11-24DD-7A6F730EEF37}"/>
              </a:ext>
            </a:extLst>
          </p:cNvPr>
          <p:cNvSpPr/>
          <p:nvPr/>
        </p:nvSpPr>
        <p:spPr>
          <a:xfrm>
            <a:off x="263578" y="3906329"/>
            <a:ext cx="2725004" cy="1156264"/>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948E2F57-6376-C79E-6D80-0C0460EEF9B4}"/>
              </a:ext>
            </a:extLst>
          </p:cNvPr>
          <p:cNvSpPr txBox="1"/>
          <p:nvPr/>
        </p:nvSpPr>
        <p:spPr>
          <a:xfrm>
            <a:off x="792193" y="4064080"/>
            <a:ext cx="2173856" cy="923330"/>
          </a:xfrm>
          <a:prstGeom prst="rect">
            <a:avLst/>
          </a:prstGeom>
          <a:noFill/>
        </p:spPr>
        <p:txBody>
          <a:bodyPr wrap="square" rtlCol="0">
            <a:spAutoFit/>
          </a:bodyPr>
          <a:lstStyle/>
          <a:p>
            <a:r>
              <a:rPr lang="en-US" dirty="0"/>
              <a:t>Robots and AI and Automation… oh my!</a:t>
            </a:r>
            <a:endParaRPr lang="en-CA" dirty="0"/>
          </a:p>
        </p:txBody>
      </p:sp>
      <p:sp>
        <p:nvSpPr>
          <p:cNvPr id="16" name="Oval 15">
            <a:extLst>
              <a:ext uri="{FF2B5EF4-FFF2-40B4-BE49-F238E27FC236}">
                <a16:creationId xmlns:a16="http://schemas.microsoft.com/office/drawing/2014/main" id="{A7F65FF8-97CC-44B5-91C1-1C884BBF491A}"/>
              </a:ext>
            </a:extLst>
          </p:cNvPr>
          <p:cNvSpPr/>
          <p:nvPr/>
        </p:nvSpPr>
        <p:spPr>
          <a:xfrm>
            <a:off x="455762" y="1536070"/>
            <a:ext cx="2510287" cy="1246517"/>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96C4EBA5-8DC9-E23E-CF9C-94E50B4B40F3}"/>
              </a:ext>
            </a:extLst>
          </p:cNvPr>
          <p:cNvSpPr txBox="1"/>
          <p:nvPr/>
        </p:nvSpPr>
        <p:spPr>
          <a:xfrm>
            <a:off x="975255" y="1846053"/>
            <a:ext cx="1647646" cy="646331"/>
          </a:xfrm>
          <a:prstGeom prst="rect">
            <a:avLst/>
          </a:prstGeom>
          <a:noFill/>
        </p:spPr>
        <p:txBody>
          <a:bodyPr wrap="square" rtlCol="0">
            <a:spAutoFit/>
          </a:bodyPr>
          <a:lstStyle/>
          <a:p>
            <a:r>
              <a:rPr lang="en-US" dirty="0"/>
              <a:t>Skilled trades in demand</a:t>
            </a:r>
            <a:endParaRPr lang="en-CA" dirty="0"/>
          </a:p>
        </p:txBody>
      </p:sp>
      <p:sp>
        <p:nvSpPr>
          <p:cNvPr id="19" name="Oval 18">
            <a:extLst>
              <a:ext uri="{FF2B5EF4-FFF2-40B4-BE49-F238E27FC236}">
                <a16:creationId xmlns:a16="http://schemas.microsoft.com/office/drawing/2014/main" id="{DC098391-F3E2-1DEB-E6FD-4B871428095F}"/>
              </a:ext>
            </a:extLst>
          </p:cNvPr>
          <p:cNvSpPr/>
          <p:nvPr/>
        </p:nvSpPr>
        <p:spPr>
          <a:xfrm>
            <a:off x="3722298" y="2140378"/>
            <a:ext cx="2510287" cy="1144519"/>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7B89398D-5434-6F76-FED3-30B22E8C6D2B}"/>
              </a:ext>
            </a:extLst>
          </p:cNvPr>
          <p:cNvSpPr txBox="1"/>
          <p:nvPr/>
        </p:nvSpPr>
        <p:spPr>
          <a:xfrm>
            <a:off x="4278702" y="2405559"/>
            <a:ext cx="1889185" cy="646331"/>
          </a:xfrm>
          <a:prstGeom prst="rect">
            <a:avLst/>
          </a:prstGeom>
          <a:noFill/>
        </p:spPr>
        <p:txBody>
          <a:bodyPr wrap="square" rtlCol="0">
            <a:spAutoFit/>
          </a:bodyPr>
          <a:lstStyle/>
          <a:p>
            <a:r>
              <a:rPr lang="en-US" dirty="0"/>
              <a:t>Can we work from home?</a:t>
            </a:r>
            <a:endParaRPr lang="en-CA" dirty="0"/>
          </a:p>
        </p:txBody>
      </p:sp>
      <p:sp>
        <p:nvSpPr>
          <p:cNvPr id="21" name="Oval 20">
            <a:extLst>
              <a:ext uri="{FF2B5EF4-FFF2-40B4-BE49-F238E27FC236}">
                <a16:creationId xmlns:a16="http://schemas.microsoft.com/office/drawing/2014/main" id="{E10CF4EF-968A-CF8D-117B-6D018E7EF9B4}"/>
              </a:ext>
            </a:extLst>
          </p:cNvPr>
          <p:cNvSpPr/>
          <p:nvPr/>
        </p:nvSpPr>
        <p:spPr>
          <a:xfrm>
            <a:off x="3114993" y="5074249"/>
            <a:ext cx="2596551" cy="1144519"/>
          </a:xfrm>
          <a:prstGeom prst="ellipse">
            <a:avLst/>
          </a:prstGeom>
          <a:solidFill>
            <a:srgbClr val="CCCCFF"/>
          </a:solidFill>
          <a:ln>
            <a:solidFill>
              <a:srgbClr val="CC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8161DDE2-9D40-B537-8B30-D1424E574F55}"/>
              </a:ext>
            </a:extLst>
          </p:cNvPr>
          <p:cNvSpPr txBox="1"/>
          <p:nvPr/>
        </p:nvSpPr>
        <p:spPr>
          <a:xfrm>
            <a:off x="3722298" y="5184843"/>
            <a:ext cx="1820173" cy="923330"/>
          </a:xfrm>
          <a:prstGeom prst="rect">
            <a:avLst/>
          </a:prstGeom>
          <a:noFill/>
        </p:spPr>
        <p:txBody>
          <a:bodyPr wrap="square" rtlCol="0">
            <a:spAutoFit/>
          </a:bodyPr>
          <a:lstStyle/>
          <a:p>
            <a:r>
              <a:rPr lang="en-US" dirty="0"/>
              <a:t>Shorter work weeks? Same # of hours?</a:t>
            </a:r>
            <a:endParaRPr lang="en-CA" dirty="0"/>
          </a:p>
        </p:txBody>
      </p:sp>
      <p:sp>
        <p:nvSpPr>
          <p:cNvPr id="23" name="Oval 22">
            <a:extLst>
              <a:ext uri="{FF2B5EF4-FFF2-40B4-BE49-F238E27FC236}">
                <a16:creationId xmlns:a16="http://schemas.microsoft.com/office/drawing/2014/main" id="{BF80CFAA-E9F8-E380-C6EF-AAB5C53F19DE}"/>
              </a:ext>
            </a:extLst>
          </p:cNvPr>
          <p:cNvSpPr/>
          <p:nvPr/>
        </p:nvSpPr>
        <p:spPr>
          <a:xfrm>
            <a:off x="7231810" y="2028716"/>
            <a:ext cx="2432649" cy="1090277"/>
          </a:xfrm>
          <a:prstGeom prst="ellipse">
            <a:avLst/>
          </a:prstGeom>
          <a:solidFill>
            <a:srgbClr val="FFCCFF"/>
          </a:solidFill>
          <a:ln>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a:extLst>
              <a:ext uri="{FF2B5EF4-FFF2-40B4-BE49-F238E27FC236}">
                <a16:creationId xmlns:a16="http://schemas.microsoft.com/office/drawing/2014/main" id="{0D96F638-1686-1A99-4382-926B44C40E80}"/>
              </a:ext>
            </a:extLst>
          </p:cNvPr>
          <p:cNvSpPr txBox="1"/>
          <p:nvPr/>
        </p:nvSpPr>
        <p:spPr>
          <a:xfrm>
            <a:off x="7975119" y="2141405"/>
            <a:ext cx="1073991" cy="923330"/>
          </a:xfrm>
          <a:prstGeom prst="rect">
            <a:avLst/>
          </a:prstGeom>
          <a:noFill/>
        </p:spPr>
        <p:txBody>
          <a:bodyPr wrap="square" rtlCol="0">
            <a:spAutoFit/>
          </a:bodyPr>
          <a:lstStyle/>
          <a:p>
            <a:r>
              <a:rPr lang="en-US" dirty="0"/>
              <a:t>Lifelong learning needed</a:t>
            </a:r>
            <a:endParaRPr lang="en-CA" dirty="0"/>
          </a:p>
        </p:txBody>
      </p:sp>
      <p:sp>
        <p:nvSpPr>
          <p:cNvPr id="27" name="Oval 26">
            <a:extLst>
              <a:ext uri="{FF2B5EF4-FFF2-40B4-BE49-F238E27FC236}">
                <a16:creationId xmlns:a16="http://schemas.microsoft.com/office/drawing/2014/main" id="{5A48299B-09E6-EC1E-7D8B-1F21AC1D721A}"/>
              </a:ext>
            </a:extLst>
          </p:cNvPr>
          <p:cNvSpPr/>
          <p:nvPr/>
        </p:nvSpPr>
        <p:spPr>
          <a:xfrm>
            <a:off x="3722298" y="3676313"/>
            <a:ext cx="2363638" cy="1046552"/>
          </a:xfrm>
          <a:prstGeom prst="ellipse">
            <a:avLst/>
          </a:prstGeom>
          <a:solidFill>
            <a:srgbClr val="FFFFCC"/>
          </a:solidFill>
          <a:ln>
            <a:solidFill>
              <a:srgbClr val="FF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a:extLst>
              <a:ext uri="{FF2B5EF4-FFF2-40B4-BE49-F238E27FC236}">
                <a16:creationId xmlns:a16="http://schemas.microsoft.com/office/drawing/2014/main" id="{82427741-AEE9-71FB-CDD1-ED73223C1DE0}"/>
              </a:ext>
            </a:extLst>
          </p:cNvPr>
          <p:cNvSpPr txBox="1"/>
          <p:nvPr/>
        </p:nvSpPr>
        <p:spPr>
          <a:xfrm>
            <a:off x="4332999" y="3876423"/>
            <a:ext cx="1293963" cy="646331"/>
          </a:xfrm>
          <a:prstGeom prst="rect">
            <a:avLst/>
          </a:prstGeom>
          <a:noFill/>
        </p:spPr>
        <p:txBody>
          <a:bodyPr wrap="square" rtlCol="0">
            <a:spAutoFit/>
          </a:bodyPr>
          <a:lstStyle/>
          <a:p>
            <a:r>
              <a:rPr lang="en-US" dirty="0"/>
              <a:t>Global disruption</a:t>
            </a:r>
            <a:endParaRPr lang="en-CA" dirty="0"/>
          </a:p>
        </p:txBody>
      </p:sp>
      <p:sp>
        <p:nvSpPr>
          <p:cNvPr id="29" name="Oval 28">
            <a:extLst>
              <a:ext uri="{FF2B5EF4-FFF2-40B4-BE49-F238E27FC236}">
                <a16:creationId xmlns:a16="http://schemas.microsoft.com/office/drawing/2014/main" id="{2AEA54B6-A5F3-B71E-5689-13D4EA091713}"/>
              </a:ext>
            </a:extLst>
          </p:cNvPr>
          <p:cNvSpPr/>
          <p:nvPr/>
        </p:nvSpPr>
        <p:spPr>
          <a:xfrm>
            <a:off x="7231810" y="3511208"/>
            <a:ext cx="2579299" cy="952059"/>
          </a:xfrm>
          <a:prstGeom prst="ellipse">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a:extLst>
              <a:ext uri="{FF2B5EF4-FFF2-40B4-BE49-F238E27FC236}">
                <a16:creationId xmlns:a16="http://schemas.microsoft.com/office/drawing/2014/main" id="{5987EF11-69D0-79CD-04D4-D83B03CE4B78}"/>
              </a:ext>
            </a:extLst>
          </p:cNvPr>
          <p:cNvSpPr txBox="1"/>
          <p:nvPr/>
        </p:nvSpPr>
        <p:spPr>
          <a:xfrm>
            <a:off x="8116017" y="3802571"/>
            <a:ext cx="810883" cy="369332"/>
          </a:xfrm>
          <a:prstGeom prst="rect">
            <a:avLst/>
          </a:prstGeom>
          <a:noFill/>
        </p:spPr>
        <p:txBody>
          <a:bodyPr wrap="square" rtlCol="0">
            <a:spAutoFit/>
          </a:bodyPr>
          <a:lstStyle/>
          <a:p>
            <a:r>
              <a:rPr lang="en-US" dirty="0"/>
              <a:t>???????</a:t>
            </a:r>
            <a:endParaRPr lang="en-CA" dirty="0"/>
          </a:p>
        </p:txBody>
      </p:sp>
    </p:spTree>
    <p:extLst>
      <p:ext uri="{BB962C8B-B14F-4D97-AF65-F5344CB8AC3E}">
        <p14:creationId xmlns:p14="http://schemas.microsoft.com/office/powerpoint/2010/main" val="95522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8" grpId="0"/>
      <p:bldP spid="20" grpId="0"/>
      <p:bldP spid="22" grpId="0"/>
      <p:bldP spid="24" grpId="0"/>
      <p:bldP spid="2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2E10A4-AE6B-33CC-7E3D-0E456A508EEB}"/>
              </a:ext>
            </a:extLst>
          </p:cNvPr>
          <p:cNvSpPr>
            <a:spLocks noGrp="1"/>
          </p:cNvSpPr>
          <p:nvPr>
            <p:ph type="title"/>
          </p:nvPr>
        </p:nvSpPr>
        <p:spPr>
          <a:xfrm>
            <a:off x="677334" y="451766"/>
            <a:ext cx="8596668" cy="2790645"/>
          </a:xfrm>
        </p:spPr>
        <p:txBody>
          <a:bodyPr>
            <a:normAutofit/>
          </a:bodyPr>
          <a:lstStyle/>
          <a:p>
            <a:pPr algn="ctr"/>
            <a:r>
              <a:rPr lang="en-CA" b="1" dirty="0">
                <a:solidFill>
                  <a:schemeClr val="tx1"/>
                </a:solidFill>
              </a:rPr>
              <a:t>But what do any of these things mean for high schoolers trying to figure out their future? And for the parents trying to help them?</a:t>
            </a:r>
          </a:p>
        </p:txBody>
      </p:sp>
      <p:pic>
        <p:nvPicPr>
          <p:cNvPr id="10" name="Picture 9">
            <a:extLst>
              <a:ext uri="{FF2B5EF4-FFF2-40B4-BE49-F238E27FC236}">
                <a16:creationId xmlns:a16="http://schemas.microsoft.com/office/drawing/2014/main" id="{FD384207-6DB5-E1C8-79F3-FBB43CFB5759}"/>
              </a:ext>
            </a:extLst>
          </p:cNvPr>
          <p:cNvPicPr>
            <a:picLocks noChangeAspect="1"/>
          </p:cNvPicPr>
          <p:nvPr/>
        </p:nvPicPr>
        <p:blipFill>
          <a:blip r:embed="rId2"/>
          <a:stretch>
            <a:fillRect/>
          </a:stretch>
        </p:blipFill>
        <p:spPr>
          <a:xfrm>
            <a:off x="2924320" y="3615590"/>
            <a:ext cx="4516764" cy="2710058"/>
          </a:xfrm>
          <a:prstGeom prst="rect">
            <a:avLst/>
          </a:prstGeom>
        </p:spPr>
      </p:pic>
      <p:pic>
        <p:nvPicPr>
          <p:cNvPr id="3" name="Picture 2">
            <a:extLst>
              <a:ext uri="{FF2B5EF4-FFF2-40B4-BE49-F238E27FC236}">
                <a16:creationId xmlns:a16="http://schemas.microsoft.com/office/drawing/2014/main" id="{EC231F87-D6CC-E884-CE94-5C7D11EA5E20}"/>
              </a:ext>
            </a:extLst>
          </p:cNvPr>
          <p:cNvPicPr>
            <a:picLocks noChangeAspect="1"/>
          </p:cNvPicPr>
          <p:nvPr/>
        </p:nvPicPr>
        <p:blipFill>
          <a:blip r:embed="rId3"/>
          <a:stretch>
            <a:fillRect/>
          </a:stretch>
        </p:blipFill>
        <p:spPr>
          <a:xfrm>
            <a:off x="677334" y="6041362"/>
            <a:ext cx="1649210" cy="536533"/>
          </a:xfrm>
          <a:prstGeom prst="rect">
            <a:avLst/>
          </a:prstGeom>
        </p:spPr>
      </p:pic>
    </p:spTree>
    <p:extLst>
      <p:ext uri="{BB962C8B-B14F-4D97-AF65-F5344CB8AC3E}">
        <p14:creationId xmlns:p14="http://schemas.microsoft.com/office/powerpoint/2010/main" val="2692766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33F9-AD30-4AC5-BF83-5EB5888E17F7}"/>
              </a:ext>
            </a:extLst>
          </p:cNvPr>
          <p:cNvSpPr>
            <a:spLocks noGrp="1"/>
          </p:cNvSpPr>
          <p:nvPr>
            <p:ph type="title"/>
          </p:nvPr>
        </p:nvSpPr>
        <p:spPr>
          <a:xfrm>
            <a:off x="282400" y="637816"/>
            <a:ext cx="9493211" cy="788422"/>
          </a:xfrm>
        </p:spPr>
        <p:txBody>
          <a:bodyPr>
            <a:noAutofit/>
          </a:bodyPr>
          <a:lstStyle/>
          <a:p>
            <a:r>
              <a:rPr lang="en-CA" b="1" dirty="0">
                <a:solidFill>
                  <a:schemeClr val="tx1"/>
                </a:solidFill>
              </a:rPr>
              <a:t>Work seemed straightforward in the past</a:t>
            </a:r>
          </a:p>
        </p:txBody>
      </p:sp>
      <p:pic>
        <p:nvPicPr>
          <p:cNvPr id="6" name="Picture 5">
            <a:extLst>
              <a:ext uri="{FF2B5EF4-FFF2-40B4-BE49-F238E27FC236}">
                <a16:creationId xmlns:a16="http://schemas.microsoft.com/office/drawing/2014/main" id="{588254E8-CFAF-7730-64FA-5536CAE7554F}"/>
              </a:ext>
            </a:extLst>
          </p:cNvPr>
          <p:cNvPicPr>
            <a:picLocks noChangeAspect="1"/>
          </p:cNvPicPr>
          <p:nvPr/>
        </p:nvPicPr>
        <p:blipFill>
          <a:blip r:embed="rId3"/>
          <a:stretch>
            <a:fillRect/>
          </a:stretch>
        </p:blipFill>
        <p:spPr>
          <a:xfrm>
            <a:off x="1885950" y="1914525"/>
            <a:ext cx="6286113" cy="3638550"/>
          </a:xfrm>
          <a:prstGeom prst="rect">
            <a:avLst/>
          </a:prstGeom>
        </p:spPr>
      </p:pic>
      <p:pic>
        <p:nvPicPr>
          <p:cNvPr id="3" name="Picture 2">
            <a:extLst>
              <a:ext uri="{FF2B5EF4-FFF2-40B4-BE49-F238E27FC236}">
                <a16:creationId xmlns:a16="http://schemas.microsoft.com/office/drawing/2014/main" id="{549A4F9D-9F7E-E0F2-6A20-6330ED43C721}"/>
              </a:ext>
            </a:extLst>
          </p:cNvPr>
          <p:cNvPicPr>
            <a:picLocks noChangeAspect="1"/>
          </p:cNvPicPr>
          <p:nvPr/>
        </p:nvPicPr>
        <p:blipFill>
          <a:blip r:embed="rId4"/>
          <a:stretch>
            <a:fillRect/>
          </a:stretch>
        </p:blipFill>
        <p:spPr>
          <a:xfrm>
            <a:off x="677334" y="6041362"/>
            <a:ext cx="1649210" cy="536533"/>
          </a:xfrm>
          <a:prstGeom prst="rect">
            <a:avLst/>
          </a:prstGeom>
        </p:spPr>
      </p:pic>
    </p:spTree>
    <p:extLst>
      <p:ext uri="{BB962C8B-B14F-4D97-AF65-F5344CB8AC3E}">
        <p14:creationId xmlns:p14="http://schemas.microsoft.com/office/powerpoint/2010/main" val="273302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F252-3084-2DE3-20EE-12D888A135CD}"/>
              </a:ext>
            </a:extLst>
          </p:cNvPr>
          <p:cNvSpPr>
            <a:spLocks noGrp="1"/>
          </p:cNvSpPr>
          <p:nvPr>
            <p:ph type="title"/>
          </p:nvPr>
        </p:nvSpPr>
        <p:spPr>
          <a:xfrm>
            <a:off x="591673" y="678611"/>
            <a:ext cx="8957772" cy="771525"/>
          </a:xfrm>
        </p:spPr>
        <p:txBody>
          <a:bodyPr>
            <a:normAutofit fontScale="90000"/>
          </a:bodyPr>
          <a:lstStyle/>
          <a:p>
            <a:r>
              <a:rPr lang="en-CA" b="1" dirty="0">
                <a:solidFill>
                  <a:schemeClr val="tx1"/>
                </a:solidFill>
              </a:rPr>
              <a:t>When it really looks and feels more chaotic…</a:t>
            </a:r>
          </a:p>
        </p:txBody>
      </p:sp>
      <p:pic>
        <p:nvPicPr>
          <p:cNvPr id="4" name="Picture 3">
            <a:extLst>
              <a:ext uri="{FF2B5EF4-FFF2-40B4-BE49-F238E27FC236}">
                <a16:creationId xmlns:a16="http://schemas.microsoft.com/office/drawing/2014/main" id="{E28D2678-3EE4-E088-6E48-8C2B85FA4398}"/>
              </a:ext>
            </a:extLst>
          </p:cNvPr>
          <p:cNvPicPr>
            <a:picLocks noChangeAspect="1"/>
          </p:cNvPicPr>
          <p:nvPr/>
        </p:nvPicPr>
        <p:blipFill>
          <a:blip r:embed="rId3"/>
          <a:stretch>
            <a:fillRect/>
          </a:stretch>
        </p:blipFill>
        <p:spPr>
          <a:xfrm>
            <a:off x="427805" y="1656272"/>
            <a:ext cx="9121640" cy="3714810"/>
          </a:xfrm>
          <a:prstGeom prst="rect">
            <a:avLst/>
          </a:prstGeom>
        </p:spPr>
      </p:pic>
      <p:pic>
        <p:nvPicPr>
          <p:cNvPr id="3" name="Picture 2">
            <a:extLst>
              <a:ext uri="{FF2B5EF4-FFF2-40B4-BE49-F238E27FC236}">
                <a16:creationId xmlns:a16="http://schemas.microsoft.com/office/drawing/2014/main" id="{4748C901-B2A6-E3D6-ED88-EBE108C15825}"/>
              </a:ext>
            </a:extLst>
          </p:cNvPr>
          <p:cNvPicPr>
            <a:picLocks noChangeAspect="1"/>
          </p:cNvPicPr>
          <p:nvPr/>
        </p:nvPicPr>
        <p:blipFill>
          <a:blip r:embed="rId4"/>
          <a:stretch>
            <a:fillRect/>
          </a:stretch>
        </p:blipFill>
        <p:spPr>
          <a:xfrm>
            <a:off x="677334" y="6041362"/>
            <a:ext cx="1649210" cy="536533"/>
          </a:xfrm>
          <a:prstGeom prst="rect">
            <a:avLst/>
          </a:prstGeom>
        </p:spPr>
      </p:pic>
    </p:spTree>
    <p:extLst>
      <p:ext uri="{BB962C8B-B14F-4D97-AF65-F5344CB8AC3E}">
        <p14:creationId xmlns:p14="http://schemas.microsoft.com/office/powerpoint/2010/main" val="91443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F1428-462E-9DC2-5A5C-9B7EED156578}"/>
              </a:ext>
            </a:extLst>
          </p:cNvPr>
          <p:cNvSpPr>
            <a:spLocks noGrp="1"/>
          </p:cNvSpPr>
          <p:nvPr>
            <p:ph type="title"/>
          </p:nvPr>
        </p:nvSpPr>
        <p:spPr>
          <a:xfrm>
            <a:off x="1134355" y="1047751"/>
            <a:ext cx="8596668" cy="2863969"/>
          </a:xfrm>
        </p:spPr>
        <p:txBody>
          <a:bodyPr>
            <a:normAutofit/>
          </a:bodyPr>
          <a:lstStyle/>
          <a:p>
            <a:pPr algn="ctr"/>
            <a:r>
              <a:rPr lang="en-CA" sz="4400" b="1" dirty="0">
                <a:solidFill>
                  <a:schemeClr val="tx1"/>
                </a:solidFill>
              </a:rPr>
              <a:t>What does the landscape look like now with employment?</a:t>
            </a:r>
          </a:p>
        </p:txBody>
      </p:sp>
      <p:pic>
        <p:nvPicPr>
          <p:cNvPr id="2" name="Picture 1">
            <a:extLst>
              <a:ext uri="{FF2B5EF4-FFF2-40B4-BE49-F238E27FC236}">
                <a16:creationId xmlns:a16="http://schemas.microsoft.com/office/drawing/2014/main" id="{59B4403D-915A-F656-8B99-2858B904F013}"/>
              </a:ext>
            </a:extLst>
          </p:cNvPr>
          <p:cNvPicPr>
            <a:picLocks noChangeAspect="1"/>
          </p:cNvPicPr>
          <p:nvPr/>
        </p:nvPicPr>
        <p:blipFill>
          <a:blip r:embed="rId2"/>
          <a:stretch>
            <a:fillRect/>
          </a:stretch>
        </p:blipFill>
        <p:spPr>
          <a:xfrm>
            <a:off x="677334" y="6041362"/>
            <a:ext cx="1649210" cy="536533"/>
          </a:xfrm>
          <a:prstGeom prst="rect">
            <a:avLst/>
          </a:prstGeom>
        </p:spPr>
      </p:pic>
      <p:pic>
        <p:nvPicPr>
          <p:cNvPr id="7" name="Picture 6">
            <a:extLst>
              <a:ext uri="{FF2B5EF4-FFF2-40B4-BE49-F238E27FC236}">
                <a16:creationId xmlns:a16="http://schemas.microsoft.com/office/drawing/2014/main" id="{08055043-430C-5049-C4EC-AFA763076818}"/>
              </a:ext>
            </a:extLst>
          </p:cNvPr>
          <p:cNvPicPr>
            <a:picLocks noChangeAspect="1"/>
          </p:cNvPicPr>
          <p:nvPr/>
        </p:nvPicPr>
        <p:blipFill>
          <a:blip r:embed="rId3"/>
          <a:stretch>
            <a:fillRect/>
          </a:stretch>
        </p:blipFill>
        <p:spPr>
          <a:xfrm>
            <a:off x="2822839" y="2950368"/>
            <a:ext cx="5219700" cy="2936081"/>
          </a:xfrm>
          <a:prstGeom prst="rect">
            <a:avLst/>
          </a:prstGeom>
        </p:spPr>
      </p:pic>
    </p:spTree>
    <p:extLst>
      <p:ext uri="{BB962C8B-B14F-4D97-AF65-F5344CB8AC3E}">
        <p14:creationId xmlns:p14="http://schemas.microsoft.com/office/powerpoint/2010/main" val="402292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7997E-B0F8-B675-5650-6D175E485A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CD7DE-B10C-A363-099C-2AE85680B8A9}"/>
              </a:ext>
            </a:extLst>
          </p:cNvPr>
          <p:cNvSpPr>
            <a:spLocks noGrp="1"/>
          </p:cNvSpPr>
          <p:nvPr>
            <p:ph type="title"/>
          </p:nvPr>
        </p:nvSpPr>
        <p:spPr>
          <a:xfrm>
            <a:off x="543890" y="352220"/>
            <a:ext cx="9304198" cy="839638"/>
          </a:xfrm>
        </p:spPr>
        <p:txBody>
          <a:bodyPr>
            <a:noAutofit/>
          </a:bodyPr>
          <a:lstStyle/>
          <a:p>
            <a:r>
              <a:rPr lang="en-CA" b="1" dirty="0">
                <a:solidFill>
                  <a:schemeClr val="tx1"/>
                </a:solidFill>
              </a:rPr>
              <a:t>Unemployment Rate: Most Reported Stat</a:t>
            </a:r>
          </a:p>
        </p:txBody>
      </p:sp>
      <p:pic>
        <p:nvPicPr>
          <p:cNvPr id="4" name="Picture 2" descr="Workforce Planning Board">
            <a:extLst>
              <a:ext uri="{FF2B5EF4-FFF2-40B4-BE49-F238E27FC236}">
                <a16:creationId xmlns:a16="http://schemas.microsoft.com/office/drawing/2014/main" id="{1F71A73B-C60B-FDB4-EB0D-B5B369B7E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25" y="6108192"/>
            <a:ext cx="1736284" cy="4421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C30959C-BB65-7E68-4EFC-3FDCF75F8843}"/>
              </a:ext>
            </a:extLst>
          </p:cNvPr>
          <p:cNvSpPr txBox="1"/>
          <p:nvPr/>
        </p:nvSpPr>
        <p:spPr>
          <a:xfrm>
            <a:off x="2191109" y="6213830"/>
            <a:ext cx="5138928" cy="230832"/>
          </a:xfrm>
          <a:prstGeom prst="rect">
            <a:avLst/>
          </a:prstGeom>
          <a:noFill/>
        </p:spPr>
        <p:txBody>
          <a:bodyPr wrap="square" rtlCol="0">
            <a:spAutoFit/>
          </a:bodyPr>
          <a:lstStyle/>
          <a:p>
            <a:r>
              <a:rPr lang="en-CA" sz="900" dirty="0"/>
              <a:t>Source: Statistics Canada. Labour Force Survey. Tables 14-10-0458-01 and 14-10-0462-01.</a:t>
            </a:r>
          </a:p>
        </p:txBody>
      </p:sp>
      <p:graphicFrame>
        <p:nvGraphicFramePr>
          <p:cNvPr id="9" name="Content Placeholder 8">
            <a:extLst>
              <a:ext uri="{FF2B5EF4-FFF2-40B4-BE49-F238E27FC236}">
                <a16:creationId xmlns:a16="http://schemas.microsoft.com/office/drawing/2014/main" id="{B4D6CAD7-8F75-CA72-F1C6-0EF8CF934DF6}"/>
              </a:ext>
            </a:extLst>
          </p:cNvPr>
          <p:cNvGraphicFramePr>
            <a:graphicFrameLocks noGrp="1"/>
          </p:cNvGraphicFramePr>
          <p:nvPr>
            <p:ph idx="1"/>
            <p:extLst>
              <p:ext uri="{D42A27DB-BD31-4B8C-83A1-F6EECF244321}">
                <p14:modId xmlns:p14="http://schemas.microsoft.com/office/powerpoint/2010/main" val="2336277958"/>
              </p:ext>
            </p:extLst>
          </p:nvPr>
        </p:nvGraphicFramePr>
        <p:xfrm>
          <a:off x="677862" y="1297496"/>
          <a:ext cx="8887243" cy="47445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681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A80FF-960E-28CF-AD20-64E2DAF8E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569B7-BEC1-856A-FB6C-35BB445E336C}"/>
              </a:ext>
            </a:extLst>
          </p:cNvPr>
          <p:cNvSpPr>
            <a:spLocks noGrp="1"/>
          </p:cNvSpPr>
          <p:nvPr>
            <p:ph type="title"/>
          </p:nvPr>
        </p:nvSpPr>
        <p:spPr>
          <a:xfrm>
            <a:off x="677863" y="331934"/>
            <a:ext cx="8596668" cy="839638"/>
          </a:xfrm>
        </p:spPr>
        <p:txBody>
          <a:bodyPr>
            <a:normAutofit/>
          </a:bodyPr>
          <a:lstStyle/>
          <a:p>
            <a:r>
              <a:rPr lang="en-CA" b="1" dirty="0">
                <a:solidFill>
                  <a:schemeClr val="tx1"/>
                </a:solidFill>
              </a:rPr>
              <a:t>How is Employment Going?</a:t>
            </a:r>
          </a:p>
        </p:txBody>
      </p:sp>
      <p:pic>
        <p:nvPicPr>
          <p:cNvPr id="4" name="Picture 2" descr="Workforce Planning Board">
            <a:extLst>
              <a:ext uri="{FF2B5EF4-FFF2-40B4-BE49-F238E27FC236}">
                <a16:creationId xmlns:a16="http://schemas.microsoft.com/office/drawing/2014/main" id="{ACEC4F43-8D71-5E64-B3CA-1269CD734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39" y="6150133"/>
            <a:ext cx="1571570" cy="4001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9EE2A57-9462-0B89-CF27-552859E82B9B}"/>
              </a:ext>
            </a:extLst>
          </p:cNvPr>
          <p:cNvSpPr txBox="1"/>
          <p:nvPr/>
        </p:nvSpPr>
        <p:spPr>
          <a:xfrm>
            <a:off x="2191109" y="6213830"/>
            <a:ext cx="5138928" cy="230832"/>
          </a:xfrm>
          <a:prstGeom prst="rect">
            <a:avLst/>
          </a:prstGeom>
          <a:noFill/>
        </p:spPr>
        <p:txBody>
          <a:bodyPr wrap="square" rtlCol="0">
            <a:spAutoFit/>
          </a:bodyPr>
          <a:lstStyle/>
          <a:p>
            <a:r>
              <a:rPr lang="en-CA" sz="900" dirty="0"/>
              <a:t>Source: Statistics Canada. Labour Force Survey. Tables 14-10-0458-01 and 14-10-0462-01. </a:t>
            </a:r>
          </a:p>
        </p:txBody>
      </p:sp>
      <p:graphicFrame>
        <p:nvGraphicFramePr>
          <p:cNvPr id="9" name="Content Placeholder 8">
            <a:extLst>
              <a:ext uri="{FF2B5EF4-FFF2-40B4-BE49-F238E27FC236}">
                <a16:creationId xmlns:a16="http://schemas.microsoft.com/office/drawing/2014/main" id="{F71BF813-FC90-E945-ECA7-EF7BBE1C4E7A}"/>
              </a:ext>
            </a:extLst>
          </p:cNvPr>
          <p:cNvGraphicFramePr>
            <a:graphicFrameLocks noGrp="1"/>
          </p:cNvGraphicFramePr>
          <p:nvPr>
            <p:ph idx="1"/>
            <p:extLst>
              <p:ext uri="{D42A27DB-BD31-4B8C-83A1-F6EECF244321}">
                <p14:modId xmlns:p14="http://schemas.microsoft.com/office/powerpoint/2010/main" val="3490755965"/>
              </p:ext>
            </p:extLst>
          </p:nvPr>
        </p:nvGraphicFramePr>
        <p:xfrm>
          <a:off x="677862" y="1235269"/>
          <a:ext cx="8875211" cy="48067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6823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7C5F1-D607-1676-EBAC-EC9BF828D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7C24D-0E10-956C-3FBF-51976F154D92}"/>
              </a:ext>
            </a:extLst>
          </p:cNvPr>
          <p:cNvSpPr>
            <a:spLocks noGrp="1"/>
          </p:cNvSpPr>
          <p:nvPr>
            <p:ph type="title"/>
          </p:nvPr>
        </p:nvSpPr>
        <p:spPr>
          <a:xfrm>
            <a:off x="491767" y="263777"/>
            <a:ext cx="10197494" cy="1099457"/>
          </a:xfrm>
        </p:spPr>
        <p:txBody>
          <a:bodyPr>
            <a:normAutofit/>
          </a:bodyPr>
          <a:lstStyle/>
          <a:p>
            <a:r>
              <a:rPr lang="en-CA" b="1" dirty="0">
                <a:solidFill>
                  <a:schemeClr val="tx1"/>
                </a:solidFill>
              </a:rPr>
              <a:t>How many of us 15+ are participating?</a:t>
            </a:r>
          </a:p>
        </p:txBody>
      </p:sp>
      <p:pic>
        <p:nvPicPr>
          <p:cNvPr id="8" name="Picture 2" descr="Workforce Planning Board">
            <a:extLst>
              <a:ext uri="{FF2B5EF4-FFF2-40B4-BE49-F238E27FC236}">
                <a16:creationId xmlns:a16="http://schemas.microsoft.com/office/drawing/2014/main" id="{625E5352-A3CB-025E-E64F-2C80634F0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39" y="6150133"/>
            <a:ext cx="1571570" cy="4001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CFF9D3-8096-FF01-C207-6B3735B1BBBD}"/>
              </a:ext>
            </a:extLst>
          </p:cNvPr>
          <p:cNvSpPr txBox="1"/>
          <p:nvPr/>
        </p:nvSpPr>
        <p:spPr>
          <a:xfrm>
            <a:off x="2191109" y="6213830"/>
            <a:ext cx="5138928" cy="230832"/>
          </a:xfrm>
          <a:prstGeom prst="rect">
            <a:avLst/>
          </a:prstGeom>
          <a:noFill/>
        </p:spPr>
        <p:txBody>
          <a:bodyPr wrap="square" rtlCol="0">
            <a:spAutoFit/>
          </a:bodyPr>
          <a:lstStyle/>
          <a:p>
            <a:r>
              <a:rPr lang="en-CA" sz="900" dirty="0"/>
              <a:t>Source: Statistics Canada. Labour Force Survey. Tables 14-10-0458-01 and 14-10-0462-01. </a:t>
            </a:r>
          </a:p>
        </p:txBody>
      </p:sp>
      <p:graphicFrame>
        <p:nvGraphicFramePr>
          <p:cNvPr id="7" name="Content Placeholder 6">
            <a:extLst>
              <a:ext uri="{FF2B5EF4-FFF2-40B4-BE49-F238E27FC236}">
                <a16:creationId xmlns:a16="http://schemas.microsoft.com/office/drawing/2014/main" id="{1CF4DFDE-ED2F-3F28-EAAD-08CA33580D10}"/>
              </a:ext>
            </a:extLst>
          </p:cNvPr>
          <p:cNvGraphicFramePr>
            <a:graphicFrameLocks noGrp="1"/>
          </p:cNvGraphicFramePr>
          <p:nvPr>
            <p:ph idx="1"/>
            <p:extLst>
              <p:ext uri="{D42A27DB-BD31-4B8C-83A1-F6EECF244321}">
                <p14:modId xmlns:p14="http://schemas.microsoft.com/office/powerpoint/2010/main" val="1465634183"/>
              </p:ext>
            </p:extLst>
          </p:nvPr>
        </p:nvGraphicFramePr>
        <p:xfrm>
          <a:off x="350253" y="1152617"/>
          <a:ext cx="9851986" cy="47269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9268223"/>
      </p:ext>
    </p:extLst>
  </p:cSld>
  <p:clrMapOvr>
    <a:masterClrMapping/>
  </p:clrMapOvr>
</p:sld>
</file>

<file path=ppt/theme/theme1.xml><?xml version="1.0" encoding="utf-8"?>
<a:theme xmlns:a="http://schemas.openxmlformats.org/drawingml/2006/main" name="Facet">
  <a:themeElements>
    <a:clrScheme name="Custom 5">
      <a:dk1>
        <a:sysClr val="windowText" lastClr="000000"/>
      </a:dk1>
      <a:lt1>
        <a:sysClr val="window" lastClr="FFFFFF"/>
      </a:lt1>
      <a:dk2>
        <a:srgbClr val="2C3C43"/>
      </a:dk2>
      <a:lt2>
        <a:srgbClr val="EBEBEB"/>
      </a:lt2>
      <a:accent1>
        <a:srgbClr val="90C226"/>
      </a:accent1>
      <a:accent2>
        <a:srgbClr val="009CA6"/>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417</TotalTime>
  <Words>1881</Words>
  <Application>Microsoft Office PowerPoint</Application>
  <PresentationFormat>Widescreen</PresentationFormat>
  <Paragraphs>139</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Calibri</vt:lpstr>
      <vt:lpstr>Trebuchet MS</vt:lpstr>
      <vt:lpstr>Wingdings</vt:lpstr>
      <vt:lpstr>Wingdings 3</vt:lpstr>
      <vt:lpstr>Facet</vt:lpstr>
      <vt:lpstr>What does the Future Hold?</vt:lpstr>
      <vt:lpstr>It looks scary…</vt:lpstr>
      <vt:lpstr>But what do any of these things mean for high schoolers trying to figure out their future? And for the parents trying to help them?</vt:lpstr>
      <vt:lpstr>Work seemed straightforward in the past</vt:lpstr>
      <vt:lpstr>When it really looks and feels more chaotic…</vt:lpstr>
      <vt:lpstr>What does the landscape look like now with employment?</vt:lpstr>
      <vt:lpstr>Unemployment Rate: Most Reported Stat</vt:lpstr>
      <vt:lpstr>How is Employment Going?</vt:lpstr>
      <vt:lpstr>How many of us 15+ are participating?</vt:lpstr>
      <vt:lpstr>Anticipated Local Growth</vt:lpstr>
      <vt:lpstr>** About that AI, robotics, automation thing…  </vt:lpstr>
      <vt:lpstr>Skilled Trades: The Info You Need</vt:lpstr>
      <vt:lpstr>Skilled Trades: The Info You Need</vt:lpstr>
      <vt:lpstr>Skills and Learning Needed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Future is Coming! Are You Ready?</dc:title>
  <dc:creator>Charlene Hofbauer</dc:creator>
  <cp:lastModifiedBy>Bennett MacDonald</cp:lastModifiedBy>
  <cp:revision>3</cp:revision>
  <dcterms:created xsi:type="dcterms:W3CDTF">2022-11-15T21:03:22Z</dcterms:created>
  <dcterms:modified xsi:type="dcterms:W3CDTF">2026-01-27T14:14:03Z</dcterms:modified>
</cp:coreProperties>
</file>